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2"/>
    <p:sldMasterId id="2147483716" r:id="rId13"/>
  </p:sldMasterIdLst>
  <p:notesMasterIdLst>
    <p:notesMasterId r:id="rId21"/>
  </p:notesMasterIdLst>
  <p:handoutMasterIdLst>
    <p:handoutMasterId r:id="rId22"/>
  </p:handoutMasterIdLst>
  <p:sldIdLst>
    <p:sldId id="2147376323" r:id="rId14"/>
    <p:sldId id="2147376569" r:id="rId15"/>
    <p:sldId id="2147470185" r:id="rId16"/>
    <p:sldId id="2147470186" r:id="rId17"/>
    <p:sldId id="2147470188" r:id="rId18"/>
    <p:sldId id="2147470189" r:id="rId19"/>
    <p:sldId id="2147376401" r:id="rId20"/>
  </p:sldIdLst>
  <p:sldSz cx="12192000" cy="6858000"/>
  <p:notesSz cx="6858000" cy="9144000"/>
  <p:custDataLst>
    <p:custData r:id="rId8"/>
    <p:custData r:id="rId11"/>
    <p:custData r:id="rId2"/>
    <p:custData r:id="rId10"/>
    <p:custData r:id="rId5"/>
    <p:custData r:id="rId4"/>
    <p:custData r:id="rId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4407" userDrawn="1">
          <p15:clr>
            <a:srgbClr val="A4A3A4"/>
          </p15:clr>
        </p15:guide>
        <p15:guide id="3" orient="horz" pos="1071" userDrawn="1">
          <p15:clr>
            <a:srgbClr val="A4A3A4"/>
          </p15:clr>
        </p15:guide>
        <p15:guide id="4" pos="6992" userDrawn="1">
          <p15:clr>
            <a:srgbClr val="A4A3A4"/>
          </p15:clr>
        </p15:guide>
        <p15:guide id="5" orient="horz" pos="3929"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42DA06-B738-6579-1F7B-227FD6476D01}" name="Srabani Sen" initials="SS" userId="S::Srabani.Sen@apexfs.com::6548f0bf-78ae-4e94-8cca-4090703eba0c" providerId="AD"/>
  <p188:author id="{E4672E87-9ED0-6CE6-4500-85F3E280E521}" name="GRANT SLATER" initials="GS" userId="S::grant@grantslaterdesign.onmicrosoft.com::a18b9ce7-eedd-40bc-9ccc-57f29d6eac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739"/>
    <a:srgbClr val="000000"/>
    <a:srgbClr val="EFEFEE"/>
    <a:srgbClr val="F9F5F2"/>
    <a:srgbClr val="EEF4FE"/>
    <a:srgbClr val="FAF5F2"/>
    <a:srgbClr val="FFFFFF"/>
    <a:srgbClr val="EDF4FF"/>
    <a:srgbClr val="00445A"/>
    <a:srgbClr val="1E1E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94"/>
  </p:normalViewPr>
  <p:slideViewPr>
    <p:cSldViewPr snapToGrid="0">
      <p:cViewPr varScale="1">
        <p:scale>
          <a:sx n="101" d="100"/>
          <a:sy n="101" d="100"/>
        </p:scale>
        <p:origin x="300" y="102"/>
      </p:cViewPr>
      <p:guideLst>
        <p:guide orient="horz" pos="1570"/>
        <p:guide pos="4407"/>
        <p:guide orient="horz" pos="1071"/>
        <p:guide pos="6992"/>
        <p:guide orient="horz" pos="3929"/>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Master" Target="slideMasters/slideMaster2.xml"/><Relationship Id="rId18" Type="http://schemas.openxmlformats.org/officeDocument/2006/relationships/slide" Target="slides/slide5.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customXml" Target="../customXml/item7.xml"/><Relationship Id="rId12" Type="http://schemas.openxmlformats.org/officeDocument/2006/relationships/slideMaster" Target="slideMasters/slideMaster1.xml"/><Relationship Id="rId17" Type="http://schemas.openxmlformats.org/officeDocument/2006/relationships/slide" Target="slides/slide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3.xml"/><Relationship Id="rId20" Type="http://schemas.openxmlformats.org/officeDocument/2006/relationships/slide" Target="slides/slide7.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2.xml"/><Relationship Id="rId23" Type="http://schemas.openxmlformats.org/officeDocument/2006/relationships/presProps" Target="presProps.xml"/><Relationship Id="rId10" Type="http://schemas.openxmlformats.org/officeDocument/2006/relationships/customXml" Target="../customXml/item10.xml"/><Relationship Id="rId19" Type="http://schemas.openxmlformats.org/officeDocument/2006/relationships/slide" Target="slides/slide6.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1.xml"/><Relationship Id="rId22" Type="http://schemas.openxmlformats.org/officeDocument/2006/relationships/handoutMaster" Target="handoutMasters/handoutMaster1.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E821EC-C49F-02AD-499D-AC2DB9B01DC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96E6073-8992-B367-3D15-2D77F14E724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7D7C63-4C83-4AD7-B129-B270A55E536F}" type="datetimeFigureOut">
              <a:rPr lang="en-GB" smtClean="0"/>
              <a:t>01/12/2025</a:t>
            </a:fld>
            <a:endParaRPr lang="en-GB"/>
          </a:p>
        </p:txBody>
      </p:sp>
      <p:sp>
        <p:nvSpPr>
          <p:cNvPr id="4" name="Footer Placeholder 3">
            <a:extLst>
              <a:ext uri="{FF2B5EF4-FFF2-40B4-BE49-F238E27FC236}">
                <a16:creationId xmlns:a16="http://schemas.microsoft.com/office/drawing/2014/main" id="{570092BD-06E7-1284-BBD8-CF83845F81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EB5FEB2-1D8C-0ACA-B1BC-A3E49F0FAC4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29D5B4-F855-4080-B01F-1A422EDBE614}" type="slidenum">
              <a:rPr lang="en-GB" smtClean="0"/>
              <a:t>‹#›</a:t>
            </a:fld>
            <a:endParaRPr lang="en-GB"/>
          </a:p>
        </p:txBody>
      </p:sp>
    </p:spTree>
    <p:extLst>
      <p:ext uri="{BB962C8B-B14F-4D97-AF65-F5344CB8AC3E}">
        <p14:creationId xmlns:p14="http://schemas.microsoft.com/office/powerpoint/2010/main" val="29697985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D21474-3772-4674-82D2-7E6EBAFC64CB}" type="datetimeFigureOut">
              <a:rPr lang="en-GB" smtClean="0"/>
              <a:t>01/12/2025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19E68-449C-4B3E-98A4-609A766457B4}" type="slidenum">
              <a:rPr lang="en-GB" smtClean="0"/>
              <a:t>‹#›</a:t>
            </a:fld>
            <a:endParaRPr lang="en-GB"/>
          </a:p>
        </p:txBody>
      </p:sp>
    </p:spTree>
    <p:extLst>
      <p:ext uri="{BB962C8B-B14F-4D97-AF65-F5344CB8AC3E}">
        <p14:creationId xmlns:p14="http://schemas.microsoft.com/office/powerpoint/2010/main" val="4176608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F19E68-449C-4B3E-98A4-609A766457B4}" type="slidenum">
              <a:rPr lang="en-GB" smtClean="0"/>
              <a:t>3</a:t>
            </a:fld>
            <a:endParaRPr lang="en-GB"/>
          </a:p>
        </p:txBody>
      </p:sp>
    </p:spTree>
    <p:extLst>
      <p:ext uri="{BB962C8B-B14F-4D97-AF65-F5344CB8AC3E}">
        <p14:creationId xmlns:p14="http://schemas.microsoft.com/office/powerpoint/2010/main" val="19722126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er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Tree>
    <p:extLst>
      <p:ext uri="{BB962C8B-B14F-4D97-AF65-F5344CB8AC3E}">
        <p14:creationId xmlns:p14="http://schemas.microsoft.com/office/powerpoint/2010/main" val="123101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ing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dirty="0"/>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5" name="Text Placeholder 2">
            <a:extLst>
              <a:ext uri="{FF2B5EF4-FFF2-40B4-BE49-F238E27FC236}">
                <a16:creationId xmlns:a16="http://schemas.microsoft.com/office/drawing/2014/main" id="{21E4BC8D-0B21-5B71-81D5-357A2A835715}"/>
              </a:ext>
            </a:extLst>
          </p:cNvPr>
          <p:cNvSpPr>
            <a:spLocks noGrp="1"/>
          </p:cNvSpPr>
          <p:nvPr>
            <p:ph type="body" idx="18" hasCustomPrompt="1"/>
          </p:nvPr>
        </p:nvSpPr>
        <p:spPr>
          <a:xfrm>
            <a:off x="630672" y="128856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Tree>
    <p:extLst>
      <p:ext uri="{BB962C8B-B14F-4D97-AF65-F5344CB8AC3E}">
        <p14:creationId xmlns:p14="http://schemas.microsoft.com/office/powerpoint/2010/main" val="4207175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ing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dirty="0"/>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Tree>
    <p:extLst>
      <p:ext uri="{BB962C8B-B14F-4D97-AF65-F5344CB8AC3E}">
        <p14:creationId xmlns:p14="http://schemas.microsoft.com/office/powerpoint/2010/main" val="4127028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atermark orange">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22BF9952-4DB4-FAFB-A1E1-FF2913EB295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828800" y="1488765"/>
            <a:ext cx="10363200" cy="5369235"/>
          </a:xfrm>
          <a:prstGeom prst="rect">
            <a:avLst/>
          </a:prstGeom>
        </p:spPr>
      </p:pic>
      <p:pic>
        <p:nvPicPr>
          <p:cNvPr id="4" name="Graphic 3">
            <a:extLst>
              <a:ext uri="{FF2B5EF4-FFF2-40B4-BE49-F238E27FC236}">
                <a16:creationId xmlns:a16="http://schemas.microsoft.com/office/drawing/2014/main" id="{FF2B3681-F240-E6E2-7E78-0302729D20D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926247" y="633127"/>
            <a:ext cx="635080" cy="593975"/>
          </a:xfrm>
          <a:prstGeom prst="rect">
            <a:avLst/>
          </a:prstGeom>
        </p:spPr>
      </p:pic>
      <p:sp>
        <p:nvSpPr>
          <p:cNvPr id="5" name="Slide Number Placeholder 5">
            <a:extLst>
              <a:ext uri="{FF2B5EF4-FFF2-40B4-BE49-F238E27FC236}">
                <a16:creationId xmlns:a16="http://schemas.microsoft.com/office/drawing/2014/main" id="{3F8C8B25-4BC0-3398-F4BF-9FE9851D1494}"/>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dirty="0"/>
          </a:p>
        </p:txBody>
      </p:sp>
      <p:sp>
        <p:nvSpPr>
          <p:cNvPr id="3" name="Title 1">
            <a:extLst>
              <a:ext uri="{FF2B5EF4-FFF2-40B4-BE49-F238E27FC236}">
                <a16:creationId xmlns:a16="http://schemas.microsoft.com/office/drawing/2014/main" id="{A9BBEE65-6601-6573-1D9D-934B921F4583}"/>
              </a:ext>
            </a:extLst>
          </p:cNvPr>
          <p:cNvSpPr>
            <a:spLocks noGrp="1"/>
          </p:cNvSpPr>
          <p:nvPr>
            <p:ph type="title"/>
          </p:nvPr>
        </p:nvSpPr>
        <p:spPr>
          <a:xfrm>
            <a:off x="630673" y="630674"/>
            <a:ext cx="10097030" cy="424732"/>
          </a:xfrm>
        </p:spPr>
        <p:txBody>
          <a:bodyPr/>
          <a:lstStyle/>
          <a:p>
            <a:r>
              <a:rPr lang="en-US" dirty="0"/>
              <a:t>Click to edit Master title style</a:t>
            </a:r>
            <a:endParaRPr lang="en-GB" dirty="0"/>
          </a:p>
        </p:txBody>
      </p:sp>
      <p:sp>
        <p:nvSpPr>
          <p:cNvPr id="6" name="Text Placeholder 2">
            <a:extLst>
              <a:ext uri="{FF2B5EF4-FFF2-40B4-BE49-F238E27FC236}">
                <a16:creationId xmlns:a16="http://schemas.microsoft.com/office/drawing/2014/main" id="{45F93011-3FCF-6800-3C18-C6B57E8C07E2}"/>
              </a:ext>
            </a:extLst>
          </p:cNvPr>
          <p:cNvSpPr>
            <a:spLocks noGrp="1"/>
          </p:cNvSpPr>
          <p:nvPr>
            <p:ph type="body" idx="18" hasCustomPrompt="1"/>
          </p:nvPr>
        </p:nvSpPr>
        <p:spPr>
          <a:xfrm>
            <a:off x="630672" y="128856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Tree>
    <p:extLst>
      <p:ext uri="{BB962C8B-B14F-4D97-AF65-F5344CB8AC3E}">
        <p14:creationId xmlns:p14="http://schemas.microsoft.com/office/powerpoint/2010/main" val="4236732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ue watermark">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455636A8-5006-8F8D-A31A-56947ECA834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828800" y="1488765"/>
            <a:ext cx="10363200" cy="5369234"/>
          </a:xfrm>
          <a:prstGeom prst="rect">
            <a:avLst/>
          </a:prstGeom>
        </p:spPr>
      </p:pic>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926247" y="633127"/>
            <a:ext cx="635080" cy="593975"/>
          </a:xfrm>
          <a:prstGeom prst="rect">
            <a:avLst/>
          </a:prstGeom>
        </p:spPr>
      </p:pic>
      <p:sp>
        <p:nvSpPr>
          <p:cNvPr id="12" name="Slide Number Placeholder 5">
            <a:extLst>
              <a:ext uri="{FF2B5EF4-FFF2-40B4-BE49-F238E27FC236}">
                <a16:creationId xmlns:a16="http://schemas.microsoft.com/office/drawing/2014/main" id="{AF0AE6F8-956F-64BD-3E7F-F05BE2528B60}"/>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dirty="0"/>
          </a:p>
        </p:txBody>
      </p:sp>
      <p:sp>
        <p:nvSpPr>
          <p:cNvPr id="11" name="Title 1">
            <a:extLst>
              <a:ext uri="{FF2B5EF4-FFF2-40B4-BE49-F238E27FC236}">
                <a16:creationId xmlns:a16="http://schemas.microsoft.com/office/drawing/2014/main" id="{84BD3B26-6C34-A051-0C90-C2E8178BBE40}"/>
              </a:ext>
            </a:extLst>
          </p:cNvPr>
          <p:cNvSpPr>
            <a:spLocks noGrp="1"/>
          </p:cNvSpPr>
          <p:nvPr>
            <p:ph type="title"/>
          </p:nvPr>
        </p:nvSpPr>
        <p:spPr>
          <a:xfrm>
            <a:off x="630673" y="630674"/>
            <a:ext cx="10097030" cy="424732"/>
          </a:xfrm>
        </p:spPr>
        <p:txBody>
          <a:bodyPr/>
          <a:lstStyle/>
          <a:p>
            <a:r>
              <a:rPr lang="en-US" dirty="0"/>
              <a:t>Click to edit Master title style</a:t>
            </a:r>
            <a:endParaRPr lang="en-GB" dirty="0"/>
          </a:p>
        </p:txBody>
      </p:sp>
      <p:sp>
        <p:nvSpPr>
          <p:cNvPr id="13" name="Text Placeholder 2">
            <a:extLst>
              <a:ext uri="{FF2B5EF4-FFF2-40B4-BE49-F238E27FC236}">
                <a16:creationId xmlns:a16="http://schemas.microsoft.com/office/drawing/2014/main" id="{15D11AD6-85BC-9F8B-1B66-547948D351EB}"/>
              </a:ext>
            </a:extLst>
          </p:cNvPr>
          <p:cNvSpPr>
            <a:spLocks noGrp="1"/>
          </p:cNvSpPr>
          <p:nvPr>
            <p:ph type="body" idx="18" hasCustomPrompt="1"/>
          </p:nvPr>
        </p:nvSpPr>
        <p:spPr>
          <a:xfrm>
            <a:off x="630672" y="128856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Tree>
    <p:extLst>
      <p:ext uri="{BB962C8B-B14F-4D97-AF65-F5344CB8AC3E}">
        <p14:creationId xmlns:p14="http://schemas.microsoft.com/office/powerpoint/2010/main" val="312304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Green watermark">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12" name="Slide Number Placeholder 5">
            <a:extLst>
              <a:ext uri="{FF2B5EF4-FFF2-40B4-BE49-F238E27FC236}">
                <a16:creationId xmlns:a16="http://schemas.microsoft.com/office/drawing/2014/main" id="{AF0AE6F8-956F-64BD-3E7F-F05BE2528B60}"/>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dirty="0"/>
          </a:p>
        </p:txBody>
      </p:sp>
      <p:pic>
        <p:nvPicPr>
          <p:cNvPr id="2" name="Graphic 1">
            <a:extLst>
              <a:ext uri="{FF2B5EF4-FFF2-40B4-BE49-F238E27FC236}">
                <a16:creationId xmlns:a16="http://schemas.microsoft.com/office/drawing/2014/main" id="{124CA688-F369-69A6-B78C-26686E8495C9}"/>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28801" y="1488765"/>
            <a:ext cx="10363198" cy="5369234"/>
          </a:xfrm>
          <a:prstGeom prst="rect">
            <a:avLst/>
          </a:prstGeom>
        </p:spPr>
      </p:pic>
      <p:sp>
        <p:nvSpPr>
          <p:cNvPr id="7" name="Title 1">
            <a:extLst>
              <a:ext uri="{FF2B5EF4-FFF2-40B4-BE49-F238E27FC236}">
                <a16:creationId xmlns:a16="http://schemas.microsoft.com/office/drawing/2014/main" id="{72A49277-B677-4551-8B81-C8C374DF5AF6}"/>
              </a:ext>
            </a:extLst>
          </p:cNvPr>
          <p:cNvSpPr>
            <a:spLocks noGrp="1"/>
          </p:cNvSpPr>
          <p:nvPr>
            <p:ph type="title"/>
          </p:nvPr>
        </p:nvSpPr>
        <p:spPr>
          <a:xfrm>
            <a:off x="630673" y="630674"/>
            <a:ext cx="10097030" cy="424732"/>
          </a:xfrm>
        </p:spPr>
        <p:txBody>
          <a:bodyPr/>
          <a:lstStyle/>
          <a:p>
            <a:r>
              <a:rPr lang="en-US" dirty="0"/>
              <a:t>Click to edit Master title style</a:t>
            </a:r>
            <a:endParaRPr lang="en-GB" dirty="0"/>
          </a:p>
        </p:txBody>
      </p:sp>
      <p:sp>
        <p:nvSpPr>
          <p:cNvPr id="8" name="Text Placeholder 2">
            <a:extLst>
              <a:ext uri="{FF2B5EF4-FFF2-40B4-BE49-F238E27FC236}">
                <a16:creationId xmlns:a16="http://schemas.microsoft.com/office/drawing/2014/main" id="{271BF6E3-749F-E297-347C-040ED32876CA}"/>
              </a:ext>
            </a:extLst>
          </p:cNvPr>
          <p:cNvSpPr>
            <a:spLocks noGrp="1"/>
          </p:cNvSpPr>
          <p:nvPr>
            <p:ph type="body" idx="18" hasCustomPrompt="1"/>
          </p:nvPr>
        </p:nvSpPr>
        <p:spPr>
          <a:xfrm>
            <a:off x="630672" y="128856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Tree>
    <p:extLst>
      <p:ext uri="{BB962C8B-B14F-4D97-AF65-F5344CB8AC3E}">
        <p14:creationId xmlns:p14="http://schemas.microsoft.com/office/powerpoint/2010/main" val="3761471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ue Orange background">
    <p:spTree>
      <p:nvGrpSpPr>
        <p:cNvPr id="1" name=""/>
        <p:cNvGrpSpPr/>
        <p:nvPr/>
      </p:nvGrpSpPr>
      <p:grpSpPr>
        <a:xfrm>
          <a:off x="0" y="0"/>
          <a:ext cx="0" cy="0"/>
          <a:chOff x="0" y="0"/>
          <a:chExt cx="0" cy="0"/>
        </a:xfrm>
      </p:grpSpPr>
      <p:pic>
        <p:nvPicPr>
          <p:cNvPr id="3" name="Picture 2" descr="A white and blue gradient&#10;&#10;Description automatically generated">
            <a:extLst>
              <a:ext uri="{FF2B5EF4-FFF2-40B4-BE49-F238E27FC236}">
                <a16:creationId xmlns:a16="http://schemas.microsoft.com/office/drawing/2014/main" id="{647BFEFF-2F66-8D74-8C0F-EEF5A196F3F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75" y="0"/>
            <a:ext cx="12180725" cy="6858000"/>
          </a:xfrm>
          <a:prstGeom prst="rect">
            <a:avLst/>
          </a:prstGeom>
          <a:noFill/>
        </p:spPr>
      </p:pic>
      <p:pic>
        <p:nvPicPr>
          <p:cNvPr id="4" name="Graphic 3">
            <a:extLst>
              <a:ext uri="{FF2B5EF4-FFF2-40B4-BE49-F238E27FC236}">
                <a16:creationId xmlns:a16="http://schemas.microsoft.com/office/drawing/2014/main" id="{FF2B3681-F240-E6E2-7E78-0302729D20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926247" y="633127"/>
            <a:ext cx="635080" cy="593975"/>
          </a:xfrm>
          <a:prstGeom prst="rect">
            <a:avLst/>
          </a:prstGeom>
        </p:spPr>
      </p:pic>
      <p:sp>
        <p:nvSpPr>
          <p:cNvPr id="5" name="Slide Number Placeholder 5">
            <a:extLst>
              <a:ext uri="{FF2B5EF4-FFF2-40B4-BE49-F238E27FC236}">
                <a16:creationId xmlns:a16="http://schemas.microsoft.com/office/drawing/2014/main" id="{7655AE44-CC67-B378-6AAD-755E39EE6249}"/>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dirty="0"/>
          </a:p>
        </p:txBody>
      </p:sp>
      <p:sp>
        <p:nvSpPr>
          <p:cNvPr id="7" name="Title 1">
            <a:extLst>
              <a:ext uri="{FF2B5EF4-FFF2-40B4-BE49-F238E27FC236}">
                <a16:creationId xmlns:a16="http://schemas.microsoft.com/office/drawing/2014/main" id="{72D42A82-65E6-CC0B-9D5A-5739B2E7D354}"/>
              </a:ext>
            </a:extLst>
          </p:cNvPr>
          <p:cNvSpPr>
            <a:spLocks noGrp="1"/>
          </p:cNvSpPr>
          <p:nvPr>
            <p:ph type="title"/>
          </p:nvPr>
        </p:nvSpPr>
        <p:spPr>
          <a:xfrm>
            <a:off x="630673" y="630674"/>
            <a:ext cx="10097030" cy="424732"/>
          </a:xfrm>
        </p:spPr>
        <p:txBody>
          <a:bodyPr/>
          <a:lstStyle/>
          <a:p>
            <a:r>
              <a:rPr lang="en-US" dirty="0"/>
              <a:t>Click to edit Master title style</a:t>
            </a:r>
            <a:endParaRPr lang="en-GB" dirty="0"/>
          </a:p>
        </p:txBody>
      </p:sp>
      <p:sp>
        <p:nvSpPr>
          <p:cNvPr id="8" name="Text Placeholder 2">
            <a:extLst>
              <a:ext uri="{FF2B5EF4-FFF2-40B4-BE49-F238E27FC236}">
                <a16:creationId xmlns:a16="http://schemas.microsoft.com/office/drawing/2014/main" id="{91DDFF56-05C0-DFF4-F882-484285D5E432}"/>
              </a:ext>
            </a:extLst>
          </p:cNvPr>
          <p:cNvSpPr>
            <a:spLocks noGrp="1"/>
          </p:cNvSpPr>
          <p:nvPr>
            <p:ph type="body" idx="18" hasCustomPrompt="1"/>
          </p:nvPr>
        </p:nvSpPr>
        <p:spPr>
          <a:xfrm>
            <a:off x="630672" y="128856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Tree>
    <p:extLst>
      <p:ext uri="{BB962C8B-B14F-4D97-AF65-F5344CB8AC3E}">
        <p14:creationId xmlns:p14="http://schemas.microsoft.com/office/powerpoint/2010/main" val="1937166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Title and footer colour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D268E8D-06A5-4916-D397-3DA3751B015B}"/>
              </a:ext>
            </a:extLst>
          </p:cNvPr>
          <p:cNvSpPr>
            <a:spLocks noGrp="1"/>
          </p:cNvSpPr>
          <p:nvPr>
            <p:ph type="sldNum" sz="quarter" idx="12"/>
          </p:nvPr>
        </p:nvSpPr>
        <p:spPr/>
        <p:txBody>
          <a:bodyPr/>
          <a:lstStyle/>
          <a:p>
            <a:fld id="{66556557-0647-F047-98FF-66E036DE2806}" type="slidenum">
              <a:rPr lang="en-US" smtClean="0"/>
              <a:t>‹#›</a:t>
            </a:fld>
            <a:endParaRPr lang="en-US" dirty="0"/>
          </a:p>
        </p:txBody>
      </p:sp>
      <p:pic>
        <p:nvPicPr>
          <p:cNvPr id="4" name="Graphic 3">
            <a:extLst>
              <a:ext uri="{FF2B5EF4-FFF2-40B4-BE49-F238E27FC236}">
                <a16:creationId xmlns:a16="http://schemas.microsoft.com/office/drawing/2014/main" id="{FF2B3681-F240-E6E2-7E78-0302729D20D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2" name="Title 1">
            <a:extLst>
              <a:ext uri="{FF2B5EF4-FFF2-40B4-BE49-F238E27FC236}">
                <a16:creationId xmlns:a16="http://schemas.microsoft.com/office/drawing/2014/main" id="{4E189A3E-1429-6F28-E4FB-8DE752603FF2}"/>
              </a:ext>
            </a:extLst>
          </p:cNvPr>
          <p:cNvSpPr>
            <a:spLocks noGrp="1"/>
          </p:cNvSpPr>
          <p:nvPr>
            <p:ph type="title"/>
          </p:nvPr>
        </p:nvSpPr>
        <p:spPr>
          <a:xfrm>
            <a:off x="613000" y="614581"/>
            <a:ext cx="9803209" cy="435743"/>
          </a:xfrm>
        </p:spPr>
        <p:txBody>
          <a:bodyPr>
            <a:noAutofit/>
          </a:bodyPr>
          <a:lstStyle/>
          <a:p>
            <a:r>
              <a:rPr lang="en-GB"/>
              <a:t>Click to edit Master title style</a:t>
            </a:r>
            <a:endParaRPr lang="en-US"/>
          </a:p>
        </p:txBody>
      </p:sp>
      <p:sp>
        <p:nvSpPr>
          <p:cNvPr id="12" name="Text Placeholder 2">
            <a:extLst>
              <a:ext uri="{FF2B5EF4-FFF2-40B4-BE49-F238E27FC236}">
                <a16:creationId xmlns:a16="http://schemas.microsoft.com/office/drawing/2014/main" id="{C26950EE-3F98-09DF-10C3-E3A5873A7160}"/>
              </a:ext>
            </a:extLst>
          </p:cNvPr>
          <p:cNvSpPr>
            <a:spLocks noGrp="1"/>
          </p:cNvSpPr>
          <p:nvPr>
            <p:ph type="body" idx="1" hasCustomPrompt="1"/>
          </p:nvPr>
        </p:nvSpPr>
        <p:spPr>
          <a:xfrm>
            <a:off x="7006295" y="4711984"/>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13" name="Text Placeholder 2">
            <a:extLst>
              <a:ext uri="{FF2B5EF4-FFF2-40B4-BE49-F238E27FC236}">
                <a16:creationId xmlns:a16="http://schemas.microsoft.com/office/drawing/2014/main" id="{FA05A696-8A09-4E91-1FD2-93A8A540B986}"/>
              </a:ext>
            </a:extLst>
          </p:cNvPr>
          <p:cNvSpPr>
            <a:spLocks noGrp="1"/>
          </p:cNvSpPr>
          <p:nvPr>
            <p:ph type="body" idx="13" hasCustomPrompt="1"/>
          </p:nvPr>
        </p:nvSpPr>
        <p:spPr>
          <a:xfrm>
            <a:off x="8365857" y="4711984"/>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16" name="Text Placeholder 2">
            <a:extLst>
              <a:ext uri="{FF2B5EF4-FFF2-40B4-BE49-F238E27FC236}">
                <a16:creationId xmlns:a16="http://schemas.microsoft.com/office/drawing/2014/main" id="{1A065979-2581-B470-66E1-22C91325A390}"/>
              </a:ext>
            </a:extLst>
          </p:cNvPr>
          <p:cNvSpPr>
            <a:spLocks noGrp="1"/>
          </p:cNvSpPr>
          <p:nvPr>
            <p:ph type="body" idx="14" hasCustomPrompt="1"/>
          </p:nvPr>
        </p:nvSpPr>
        <p:spPr>
          <a:xfrm>
            <a:off x="6997983" y="4196001"/>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17" name="Text Placeholder 2">
            <a:extLst>
              <a:ext uri="{FF2B5EF4-FFF2-40B4-BE49-F238E27FC236}">
                <a16:creationId xmlns:a16="http://schemas.microsoft.com/office/drawing/2014/main" id="{F4640A8A-5FBF-1F8B-6ECE-96B667CB759C}"/>
              </a:ext>
            </a:extLst>
          </p:cNvPr>
          <p:cNvSpPr>
            <a:spLocks noGrp="1"/>
          </p:cNvSpPr>
          <p:nvPr>
            <p:ph type="body" idx="15" hasCustomPrompt="1"/>
          </p:nvPr>
        </p:nvSpPr>
        <p:spPr>
          <a:xfrm>
            <a:off x="9726955" y="4711984"/>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18" name="Text Placeholder 2">
            <a:extLst>
              <a:ext uri="{FF2B5EF4-FFF2-40B4-BE49-F238E27FC236}">
                <a16:creationId xmlns:a16="http://schemas.microsoft.com/office/drawing/2014/main" id="{F6F53849-DFB3-059E-5737-57BABD394D87}"/>
              </a:ext>
            </a:extLst>
          </p:cNvPr>
          <p:cNvSpPr>
            <a:spLocks noGrp="1"/>
          </p:cNvSpPr>
          <p:nvPr>
            <p:ph type="body" idx="16" hasCustomPrompt="1"/>
          </p:nvPr>
        </p:nvSpPr>
        <p:spPr>
          <a:xfrm>
            <a:off x="8365857" y="4194494"/>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19" name="Text Placeholder 2">
            <a:extLst>
              <a:ext uri="{FF2B5EF4-FFF2-40B4-BE49-F238E27FC236}">
                <a16:creationId xmlns:a16="http://schemas.microsoft.com/office/drawing/2014/main" id="{6DA9E276-6727-B0A7-B5A0-DA586BF7B929}"/>
              </a:ext>
            </a:extLst>
          </p:cNvPr>
          <p:cNvSpPr>
            <a:spLocks noGrp="1"/>
          </p:cNvSpPr>
          <p:nvPr>
            <p:ph type="body" idx="17" hasCustomPrompt="1"/>
          </p:nvPr>
        </p:nvSpPr>
        <p:spPr>
          <a:xfrm>
            <a:off x="9731982" y="4194494"/>
            <a:ext cx="1214794" cy="404467"/>
          </a:xfrm>
          <a:prstGeom prst="roundRect">
            <a:avLst/>
          </a:prstGeom>
          <a:solidFill>
            <a:srgbClr val="FAF5F2"/>
          </a:solidFill>
        </p:spPr>
        <p:txBody>
          <a:bodyPr wrap="none" lIns="97200" tIns="97200" rIns="97200" bIns="97200" anchor="ctr" anchorCtr="0">
            <a:spAutoFit/>
          </a:bodyPr>
          <a:lstStyle>
            <a:lvl1pPr marL="0" indent="0" algn="ctr">
              <a:buNone/>
              <a:defRPr sz="1100" b="1" i="0">
                <a:solidFill>
                  <a:srgbClr val="1E1E1E"/>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Product Name</a:t>
            </a:r>
          </a:p>
        </p:txBody>
      </p:sp>
      <p:sp>
        <p:nvSpPr>
          <p:cNvPr id="20" name="Text Placeholder 2">
            <a:extLst>
              <a:ext uri="{FF2B5EF4-FFF2-40B4-BE49-F238E27FC236}">
                <a16:creationId xmlns:a16="http://schemas.microsoft.com/office/drawing/2014/main" id="{9C786FA7-6A60-55B2-3903-34AA704A6D17}"/>
              </a:ext>
            </a:extLst>
          </p:cNvPr>
          <p:cNvSpPr>
            <a:spLocks noGrp="1"/>
          </p:cNvSpPr>
          <p:nvPr>
            <p:ph type="body" idx="18" hasCustomPrompt="1"/>
          </p:nvPr>
        </p:nvSpPr>
        <p:spPr>
          <a:xfrm>
            <a:off x="6997983" y="3811742"/>
            <a:ext cx="4563344" cy="279099"/>
          </a:xfrm>
        </p:spPr>
        <p:txBody>
          <a:bodyPr>
            <a:noAutofit/>
          </a:bodyPr>
          <a:lstStyle>
            <a:lvl1pPr marL="0" indent="0" algn="l">
              <a:buNone/>
              <a:defRPr sz="1600" b="1"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Subheading</a:t>
            </a:r>
          </a:p>
        </p:txBody>
      </p:sp>
      <p:sp>
        <p:nvSpPr>
          <p:cNvPr id="21" name="Text Placeholder 2">
            <a:extLst>
              <a:ext uri="{FF2B5EF4-FFF2-40B4-BE49-F238E27FC236}">
                <a16:creationId xmlns:a16="http://schemas.microsoft.com/office/drawing/2014/main" id="{E87BA0E4-2695-8A2A-8C85-1AFEA51630A2}"/>
              </a:ext>
            </a:extLst>
          </p:cNvPr>
          <p:cNvSpPr>
            <a:spLocks noGrp="1"/>
          </p:cNvSpPr>
          <p:nvPr>
            <p:ph type="body" idx="19" hasCustomPrompt="1"/>
          </p:nvPr>
        </p:nvSpPr>
        <p:spPr>
          <a:xfrm>
            <a:off x="7175344" y="2734129"/>
            <a:ext cx="1944535" cy="523220"/>
          </a:xfrm>
        </p:spPr>
        <p:txBody>
          <a:bodyPr wrap="square" anchor="ctr" anchorCtr="0">
            <a:spAutoFit/>
          </a:bodyPr>
          <a:lstStyle>
            <a:lvl1pPr marL="0" indent="0" algn="l">
              <a:spcBef>
                <a:spcPts val="0"/>
              </a:spcBef>
              <a:buNone/>
              <a:defRPr sz="3400" b="1" i="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2" name="Text Placeholder 2">
            <a:extLst>
              <a:ext uri="{FF2B5EF4-FFF2-40B4-BE49-F238E27FC236}">
                <a16:creationId xmlns:a16="http://schemas.microsoft.com/office/drawing/2014/main" id="{9B3F98C8-C638-79BC-EAE1-A4D7EDB7AC34}"/>
              </a:ext>
            </a:extLst>
          </p:cNvPr>
          <p:cNvSpPr>
            <a:spLocks noGrp="1"/>
          </p:cNvSpPr>
          <p:nvPr>
            <p:ph type="body" idx="20" hasCustomPrompt="1"/>
          </p:nvPr>
        </p:nvSpPr>
        <p:spPr>
          <a:xfrm>
            <a:off x="7175343" y="3315996"/>
            <a:ext cx="1944535" cy="200055"/>
          </a:xfrm>
        </p:spPr>
        <p:txBody>
          <a:bodyPr wrap="square" anchor="ctr" anchorCtr="0">
            <a:spAutoFit/>
          </a:bodyPr>
          <a:lstStyle>
            <a:lvl1pPr marL="0" indent="0" algn="l">
              <a:spcBef>
                <a:spcPts val="0"/>
              </a:spcBef>
              <a:buNone/>
              <a:defRPr sz="13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3" name="Text Placeholder 2">
            <a:extLst>
              <a:ext uri="{FF2B5EF4-FFF2-40B4-BE49-F238E27FC236}">
                <a16:creationId xmlns:a16="http://schemas.microsoft.com/office/drawing/2014/main" id="{E36141B5-5B66-BB14-FF75-AB05B09E34A9}"/>
              </a:ext>
            </a:extLst>
          </p:cNvPr>
          <p:cNvSpPr>
            <a:spLocks noGrp="1"/>
          </p:cNvSpPr>
          <p:nvPr>
            <p:ph type="body" idx="21" hasCustomPrompt="1"/>
          </p:nvPr>
        </p:nvSpPr>
        <p:spPr>
          <a:xfrm>
            <a:off x="7175344" y="1655137"/>
            <a:ext cx="1944535" cy="523220"/>
          </a:xfrm>
        </p:spPr>
        <p:txBody>
          <a:bodyPr wrap="square" anchor="ctr" anchorCtr="0">
            <a:spAutoFit/>
          </a:bodyPr>
          <a:lstStyle>
            <a:lvl1pPr marL="0" indent="0" algn="l">
              <a:spcBef>
                <a:spcPts val="0"/>
              </a:spcBef>
              <a:buNone/>
              <a:defRPr sz="3400" b="1" i="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4" name="Text Placeholder 2">
            <a:extLst>
              <a:ext uri="{FF2B5EF4-FFF2-40B4-BE49-F238E27FC236}">
                <a16:creationId xmlns:a16="http://schemas.microsoft.com/office/drawing/2014/main" id="{9A791E23-9998-E14B-73E5-B529D1143845}"/>
              </a:ext>
            </a:extLst>
          </p:cNvPr>
          <p:cNvSpPr>
            <a:spLocks noGrp="1"/>
          </p:cNvSpPr>
          <p:nvPr>
            <p:ph type="body" idx="22" hasCustomPrompt="1"/>
          </p:nvPr>
        </p:nvSpPr>
        <p:spPr>
          <a:xfrm>
            <a:off x="7175343" y="2237004"/>
            <a:ext cx="1944535" cy="200055"/>
          </a:xfrm>
        </p:spPr>
        <p:txBody>
          <a:bodyPr wrap="square" anchor="ctr" anchorCtr="0">
            <a:spAutoFit/>
          </a:bodyPr>
          <a:lstStyle>
            <a:lvl1pPr marL="0" indent="0" algn="l">
              <a:spcBef>
                <a:spcPts val="0"/>
              </a:spcBef>
              <a:buNone/>
              <a:defRPr sz="13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5" name="Text Placeholder 2">
            <a:extLst>
              <a:ext uri="{FF2B5EF4-FFF2-40B4-BE49-F238E27FC236}">
                <a16:creationId xmlns:a16="http://schemas.microsoft.com/office/drawing/2014/main" id="{2E02E441-28E6-7F4E-80B3-DFB690B70217}"/>
              </a:ext>
            </a:extLst>
          </p:cNvPr>
          <p:cNvSpPr>
            <a:spLocks noGrp="1"/>
          </p:cNvSpPr>
          <p:nvPr>
            <p:ph type="body" idx="23" hasCustomPrompt="1"/>
          </p:nvPr>
        </p:nvSpPr>
        <p:spPr>
          <a:xfrm>
            <a:off x="9799670" y="2734129"/>
            <a:ext cx="1944535" cy="523220"/>
          </a:xfrm>
        </p:spPr>
        <p:txBody>
          <a:bodyPr wrap="square" anchor="ctr" anchorCtr="0">
            <a:spAutoFit/>
          </a:bodyPr>
          <a:lstStyle>
            <a:lvl1pPr marL="0" indent="0" algn="l">
              <a:spcBef>
                <a:spcPts val="0"/>
              </a:spcBef>
              <a:buNone/>
              <a:defRPr sz="3400" b="1" i="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6" name="Text Placeholder 2">
            <a:extLst>
              <a:ext uri="{FF2B5EF4-FFF2-40B4-BE49-F238E27FC236}">
                <a16:creationId xmlns:a16="http://schemas.microsoft.com/office/drawing/2014/main" id="{D11CA1F2-964F-605E-8828-221B25FB6971}"/>
              </a:ext>
            </a:extLst>
          </p:cNvPr>
          <p:cNvSpPr>
            <a:spLocks noGrp="1"/>
          </p:cNvSpPr>
          <p:nvPr>
            <p:ph type="body" idx="24" hasCustomPrompt="1"/>
          </p:nvPr>
        </p:nvSpPr>
        <p:spPr>
          <a:xfrm>
            <a:off x="9799669" y="3315996"/>
            <a:ext cx="1944535" cy="200055"/>
          </a:xfrm>
        </p:spPr>
        <p:txBody>
          <a:bodyPr wrap="square" anchor="ctr" anchorCtr="0">
            <a:spAutoFit/>
          </a:bodyPr>
          <a:lstStyle>
            <a:lvl1pPr marL="0" indent="0" algn="l">
              <a:spcBef>
                <a:spcPts val="0"/>
              </a:spcBef>
              <a:buNone/>
              <a:defRPr sz="13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7" name="Text Placeholder 2">
            <a:extLst>
              <a:ext uri="{FF2B5EF4-FFF2-40B4-BE49-F238E27FC236}">
                <a16:creationId xmlns:a16="http://schemas.microsoft.com/office/drawing/2014/main" id="{CD29E705-01E7-25D9-A269-A55C31AE2CCB}"/>
              </a:ext>
            </a:extLst>
          </p:cNvPr>
          <p:cNvSpPr>
            <a:spLocks noGrp="1"/>
          </p:cNvSpPr>
          <p:nvPr>
            <p:ph type="body" idx="25" hasCustomPrompt="1"/>
          </p:nvPr>
        </p:nvSpPr>
        <p:spPr>
          <a:xfrm>
            <a:off x="9799670" y="1655137"/>
            <a:ext cx="1944535" cy="523220"/>
          </a:xfrm>
        </p:spPr>
        <p:txBody>
          <a:bodyPr wrap="square" anchor="ctr" anchorCtr="0">
            <a:spAutoFit/>
          </a:bodyPr>
          <a:lstStyle>
            <a:lvl1pPr marL="0" indent="0" algn="l">
              <a:spcBef>
                <a:spcPts val="0"/>
              </a:spcBef>
              <a:buNone/>
              <a:defRPr sz="3400" b="1" i="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
        <p:nvSpPr>
          <p:cNvPr id="28" name="Text Placeholder 2">
            <a:extLst>
              <a:ext uri="{FF2B5EF4-FFF2-40B4-BE49-F238E27FC236}">
                <a16:creationId xmlns:a16="http://schemas.microsoft.com/office/drawing/2014/main" id="{7F9A6AF9-5485-1018-6E58-DC54D215292B}"/>
              </a:ext>
            </a:extLst>
          </p:cNvPr>
          <p:cNvSpPr>
            <a:spLocks noGrp="1"/>
          </p:cNvSpPr>
          <p:nvPr>
            <p:ph type="body" idx="26" hasCustomPrompt="1"/>
          </p:nvPr>
        </p:nvSpPr>
        <p:spPr>
          <a:xfrm>
            <a:off x="9799669" y="2237004"/>
            <a:ext cx="1944535" cy="200055"/>
          </a:xfrm>
        </p:spPr>
        <p:txBody>
          <a:bodyPr wrap="square" anchor="ctr" anchorCtr="0">
            <a:spAutoFit/>
          </a:bodyPr>
          <a:lstStyle>
            <a:lvl1pPr marL="0" indent="0" algn="l">
              <a:spcBef>
                <a:spcPts val="0"/>
              </a:spcBef>
              <a:buNone/>
              <a:defRPr sz="1300" b="1" i="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XX</a:t>
            </a:r>
          </a:p>
        </p:txBody>
      </p:sp>
    </p:spTree>
    <p:extLst>
      <p:ext uri="{BB962C8B-B14F-4D97-AF65-F5344CB8AC3E}">
        <p14:creationId xmlns:p14="http://schemas.microsoft.com/office/powerpoint/2010/main" val="7095390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and footer 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EFA3F-1DD6-7261-0474-053B8589D753}"/>
              </a:ext>
            </a:extLst>
          </p:cNvPr>
          <p:cNvSpPr>
            <a:spLocks noGrp="1"/>
          </p:cNvSpPr>
          <p:nvPr>
            <p:ph type="title"/>
          </p:nvPr>
        </p:nvSpPr>
        <p:spPr>
          <a:xfrm>
            <a:off x="613000" y="614581"/>
            <a:ext cx="10061626" cy="435743"/>
          </a:xfrm>
        </p:spPr>
        <p:txBody>
          <a:bodyPr/>
          <a:lstStyle/>
          <a:p>
            <a:r>
              <a:rPr lang="en-GB"/>
              <a:t>Click to edit Master title style</a:t>
            </a:r>
            <a:endParaRPr lang="en-US"/>
          </a:p>
        </p:txBody>
      </p:sp>
      <p:pic>
        <p:nvPicPr>
          <p:cNvPr id="6" name="Graphic 5">
            <a:extLst>
              <a:ext uri="{FF2B5EF4-FFF2-40B4-BE49-F238E27FC236}">
                <a16:creationId xmlns:a16="http://schemas.microsoft.com/office/drawing/2014/main" id="{7971656C-0167-5368-13D6-14FB46605AF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4" name="Slide Number Placeholder 5">
            <a:extLst>
              <a:ext uri="{FF2B5EF4-FFF2-40B4-BE49-F238E27FC236}">
                <a16:creationId xmlns:a16="http://schemas.microsoft.com/office/drawing/2014/main" id="{BBF1463D-832B-F6D6-3BAF-15290BF36CFD}"/>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dirty="0"/>
          </a:p>
        </p:txBody>
      </p:sp>
    </p:spTree>
    <p:extLst>
      <p:ext uri="{BB962C8B-B14F-4D97-AF65-F5344CB8AC3E}">
        <p14:creationId xmlns:p14="http://schemas.microsoft.com/office/powerpoint/2010/main" val="4976731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3029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5" name="Text Placeholder 2">
            <a:extLst>
              <a:ext uri="{FF2B5EF4-FFF2-40B4-BE49-F238E27FC236}">
                <a16:creationId xmlns:a16="http://schemas.microsoft.com/office/drawing/2014/main" id="{21E4BC8D-0B21-5B71-81D5-357A2A835715}"/>
              </a:ext>
            </a:extLst>
          </p:cNvPr>
          <p:cNvSpPr>
            <a:spLocks noGrp="1"/>
          </p:cNvSpPr>
          <p:nvPr>
            <p:ph type="body" idx="18" hasCustomPrompt="1"/>
          </p:nvPr>
        </p:nvSpPr>
        <p:spPr>
          <a:xfrm>
            <a:off x="630672" y="116664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Subheading</a:t>
            </a:r>
          </a:p>
        </p:txBody>
      </p:sp>
    </p:spTree>
    <p:extLst>
      <p:ext uri="{BB962C8B-B14F-4D97-AF65-F5344CB8AC3E}">
        <p14:creationId xmlns:p14="http://schemas.microsoft.com/office/powerpoint/2010/main" val="22343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ing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Tree>
    <p:extLst>
      <p:ext uri="{BB962C8B-B14F-4D97-AF65-F5344CB8AC3E}">
        <p14:creationId xmlns:p14="http://schemas.microsoft.com/office/powerpoint/2010/main" val="3945039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Blue watermark">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455636A8-5006-8F8D-A31A-56947ECA834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828800" y="1488765"/>
            <a:ext cx="10363200" cy="5369234"/>
          </a:xfrm>
          <a:prstGeom prst="rect">
            <a:avLst/>
          </a:prstGeom>
        </p:spPr>
      </p:pic>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926247" y="633127"/>
            <a:ext cx="635080" cy="593975"/>
          </a:xfrm>
          <a:prstGeom prst="rect">
            <a:avLst/>
          </a:prstGeom>
        </p:spPr>
      </p:pic>
      <p:sp>
        <p:nvSpPr>
          <p:cNvPr id="12" name="Slide Number Placeholder 5">
            <a:extLst>
              <a:ext uri="{FF2B5EF4-FFF2-40B4-BE49-F238E27FC236}">
                <a16:creationId xmlns:a16="http://schemas.microsoft.com/office/drawing/2014/main" id="{AF0AE6F8-956F-64BD-3E7F-F05BE2528B60}"/>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a:p>
        </p:txBody>
      </p:sp>
      <p:sp>
        <p:nvSpPr>
          <p:cNvPr id="11" name="Title 1">
            <a:extLst>
              <a:ext uri="{FF2B5EF4-FFF2-40B4-BE49-F238E27FC236}">
                <a16:creationId xmlns:a16="http://schemas.microsoft.com/office/drawing/2014/main" id="{84BD3B26-6C34-A051-0C90-C2E8178BBE40}"/>
              </a:ext>
            </a:extLst>
          </p:cNvPr>
          <p:cNvSpPr>
            <a:spLocks noGrp="1"/>
          </p:cNvSpPr>
          <p:nvPr>
            <p:ph type="title"/>
          </p:nvPr>
        </p:nvSpPr>
        <p:spPr>
          <a:xfrm>
            <a:off x="630673" y="630674"/>
            <a:ext cx="10097030" cy="424732"/>
          </a:xfrm>
        </p:spPr>
        <p:txBody>
          <a:bodyPr/>
          <a:lstStyle/>
          <a:p>
            <a:r>
              <a:rPr lang="en-US"/>
              <a:t>Click to edit Master title style</a:t>
            </a:r>
            <a:endParaRPr lang="en-GB"/>
          </a:p>
        </p:txBody>
      </p:sp>
      <p:sp>
        <p:nvSpPr>
          <p:cNvPr id="13" name="Text Placeholder 2">
            <a:extLst>
              <a:ext uri="{FF2B5EF4-FFF2-40B4-BE49-F238E27FC236}">
                <a16:creationId xmlns:a16="http://schemas.microsoft.com/office/drawing/2014/main" id="{15D11AD6-85BC-9F8B-1B66-547948D351EB}"/>
              </a:ext>
            </a:extLst>
          </p:cNvPr>
          <p:cNvSpPr>
            <a:spLocks noGrp="1"/>
          </p:cNvSpPr>
          <p:nvPr>
            <p:ph type="body" idx="18" hasCustomPrompt="1"/>
          </p:nvPr>
        </p:nvSpPr>
        <p:spPr>
          <a:xfrm>
            <a:off x="630672" y="116664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Subheading</a:t>
            </a:r>
          </a:p>
        </p:txBody>
      </p:sp>
    </p:spTree>
    <p:extLst>
      <p:ext uri="{BB962C8B-B14F-4D97-AF65-F5344CB8AC3E}">
        <p14:creationId xmlns:p14="http://schemas.microsoft.com/office/powerpoint/2010/main" val="4070199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Green watermark">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
        <p:nvSpPr>
          <p:cNvPr id="12" name="Slide Number Placeholder 5">
            <a:extLst>
              <a:ext uri="{FF2B5EF4-FFF2-40B4-BE49-F238E27FC236}">
                <a16:creationId xmlns:a16="http://schemas.microsoft.com/office/drawing/2014/main" id="{AF0AE6F8-956F-64BD-3E7F-F05BE2528B60}"/>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a:p>
        </p:txBody>
      </p:sp>
      <p:pic>
        <p:nvPicPr>
          <p:cNvPr id="2" name="Graphic 1">
            <a:extLst>
              <a:ext uri="{FF2B5EF4-FFF2-40B4-BE49-F238E27FC236}">
                <a16:creationId xmlns:a16="http://schemas.microsoft.com/office/drawing/2014/main" id="{124CA688-F369-69A6-B78C-26686E8495C9}"/>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28801" y="1488765"/>
            <a:ext cx="10363198" cy="5369234"/>
          </a:xfrm>
          <a:prstGeom prst="rect">
            <a:avLst/>
          </a:prstGeom>
        </p:spPr>
      </p:pic>
      <p:sp>
        <p:nvSpPr>
          <p:cNvPr id="7" name="Title 1">
            <a:extLst>
              <a:ext uri="{FF2B5EF4-FFF2-40B4-BE49-F238E27FC236}">
                <a16:creationId xmlns:a16="http://schemas.microsoft.com/office/drawing/2014/main" id="{72A49277-B677-4551-8B81-C8C374DF5AF6}"/>
              </a:ext>
            </a:extLst>
          </p:cNvPr>
          <p:cNvSpPr>
            <a:spLocks noGrp="1"/>
          </p:cNvSpPr>
          <p:nvPr>
            <p:ph type="title"/>
          </p:nvPr>
        </p:nvSpPr>
        <p:spPr>
          <a:xfrm>
            <a:off x="630673" y="630674"/>
            <a:ext cx="10097030" cy="424732"/>
          </a:xfrm>
        </p:spPr>
        <p:txBody>
          <a:bodyPr/>
          <a:lstStyle/>
          <a:p>
            <a:r>
              <a:rPr lang="en-US"/>
              <a:t>Click to edit Master title style</a:t>
            </a:r>
            <a:endParaRPr lang="en-GB"/>
          </a:p>
        </p:txBody>
      </p:sp>
      <p:sp>
        <p:nvSpPr>
          <p:cNvPr id="8" name="Text Placeholder 2">
            <a:extLst>
              <a:ext uri="{FF2B5EF4-FFF2-40B4-BE49-F238E27FC236}">
                <a16:creationId xmlns:a16="http://schemas.microsoft.com/office/drawing/2014/main" id="{271BF6E3-749F-E297-347C-040ED32876CA}"/>
              </a:ext>
            </a:extLst>
          </p:cNvPr>
          <p:cNvSpPr>
            <a:spLocks noGrp="1"/>
          </p:cNvSpPr>
          <p:nvPr>
            <p:ph type="body" idx="18" hasCustomPrompt="1"/>
          </p:nvPr>
        </p:nvSpPr>
        <p:spPr>
          <a:xfrm>
            <a:off x="630672" y="116664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Subheading</a:t>
            </a:r>
          </a:p>
        </p:txBody>
      </p:sp>
    </p:spTree>
    <p:extLst>
      <p:ext uri="{BB962C8B-B14F-4D97-AF65-F5344CB8AC3E}">
        <p14:creationId xmlns:p14="http://schemas.microsoft.com/office/powerpoint/2010/main" val="2299895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Orange background">
    <p:spTree>
      <p:nvGrpSpPr>
        <p:cNvPr id="1" name=""/>
        <p:cNvGrpSpPr/>
        <p:nvPr/>
      </p:nvGrpSpPr>
      <p:grpSpPr>
        <a:xfrm>
          <a:off x="0" y="0"/>
          <a:ext cx="0" cy="0"/>
          <a:chOff x="0" y="0"/>
          <a:chExt cx="0" cy="0"/>
        </a:xfrm>
      </p:grpSpPr>
      <p:pic>
        <p:nvPicPr>
          <p:cNvPr id="3" name="Picture 2" descr="A white and blue gradient&#10;&#10;Description automatically generated">
            <a:extLst>
              <a:ext uri="{FF2B5EF4-FFF2-40B4-BE49-F238E27FC236}">
                <a16:creationId xmlns:a16="http://schemas.microsoft.com/office/drawing/2014/main" id="{647BFEFF-2F66-8D74-8C0F-EEF5A196F3F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275" y="0"/>
            <a:ext cx="12180725" cy="6858000"/>
          </a:xfrm>
          <a:prstGeom prst="rect">
            <a:avLst/>
          </a:prstGeom>
          <a:noFill/>
        </p:spPr>
      </p:pic>
      <p:pic>
        <p:nvPicPr>
          <p:cNvPr id="4" name="Graphic 3">
            <a:extLst>
              <a:ext uri="{FF2B5EF4-FFF2-40B4-BE49-F238E27FC236}">
                <a16:creationId xmlns:a16="http://schemas.microsoft.com/office/drawing/2014/main" id="{FF2B3681-F240-E6E2-7E78-0302729D20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0926247" y="633127"/>
            <a:ext cx="635080" cy="593975"/>
          </a:xfrm>
          <a:prstGeom prst="rect">
            <a:avLst/>
          </a:prstGeom>
        </p:spPr>
      </p:pic>
      <p:sp>
        <p:nvSpPr>
          <p:cNvPr id="5" name="Slide Number Placeholder 5">
            <a:extLst>
              <a:ext uri="{FF2B5EF4-FFF2-40B4-BE49-F238E27FC236}">
                <a16:creationId xmlns:a16="http://schemas.microsoft.com/office/drawing/2014/main" id="{7655AE44-CC67-B378-6AAD-755E39EE6249}"/>
              </a:ext>
            </a:extLst>
          </p:cNvPr>
          <p:cNvSpPr>
            <a:spLocks noGrp="1"/>
          </p:cNvSpPr>
          <p:nvPr>
            <p:ph type="sldNum" sz="quarter" idx="12"/>
          </p:nvPr>
        </p:nvSpPr>
        <p:spPr>
          <a:xfrm>
            <a:off x="10926248" y="6425419"/>
            <a:ext cx="635079" cy="153888"/>
          </a:xfrm>
        </p:spPr>
        <p:txBody>
          <a:bodyPr/>
          <a:lstStyle/>
          <a:p>
            <a:fld id="{9C7AF368-EED1-4178-BC3A-8C3690AAB4F2}" type="slidenum">
              <a:rPr lang="en-GB" smtClean="0"/>
              <a:t>‹#›</a:t>
            </a:fld>
            <a:endParaRPr lang="en-GB"/>
          </a:p>
        </p:txBody>
      </p:sp>
      <p:sp>
        <p:nvSpPr>
          <p:cNvPr id="7" name="Title 1">
            <a:extLst>
              <a:ext uri="{FF2B5EF4-FFF2-40B4-BE49-F238E27FC236}">
                <a16:creationId xmlns:a16="http://schemas.microsoft.com/office/drawing/2014/main" id="{72D42A82-65E6-CC0B-9D5A-5739B2E7D354}"/>
              </a:ext>
            </a:extLst>
          </p:cNvPr>
          <p:cNvSpPr>
            <a:spLocks noGrp="1"/>
          </p:cNvSpPr>
          <p:nvPr>
            <p:ph type="title"/>
          </p:nvPr>
        </p:nvSpPr>
        <p:spPr>
          <a:xfrm>
            <a:off x="630673" y="630674"/>
            <a:ext cx="10097030" cy="424732"/>
          </a:xfrm>
        </p:spPr>
        <p:txBody>
          <a:bodyPr/>
          <a:lstStyle/>
          <a:p>
            <a:r>
              <a:rPr lang="en-US"/>
              <a:t>Click to edit Master title style</a:t>
            </a:r>
            <a:endParaRPr lang="en-GB"/>
          </a:p>
        </p:txBody>
      </p:sp>
      <p:sp>
        <p:nvSpPr>
          <p:cNvPr id="8" name="Text Placeholder 2">
            <a:extLst>
              <a:ext uri="{FF2B5EF4-FFF2-40B4-BE49-F238E27FC236}">
                <a16:creationId xmlns:a16="http://schemas.microsoft.com/office/drawing/2014/main" id="{91DDFF56-05C0-DFF4-F882-484285D5E432}"/>
              </a:ext>
            </a:extLst>
          </p:cNvPr>
          <p:cNvSpPr>
            <a:spLocks noGrp="1"/>
          </p:cNvSpPr>
          <p:nvPr>
            <p:ph type="body" idx="18" hasCustomPrompt="1"/>
          </p:nvPr>
        </p:nvSpPr>
        <p:spPr>
          <a:xfrm>
            <a:off x="630672" y="1166642"/>
            <a:ext cx="4545671" cy="298864"/>
          </a:xfrm>
        </p:spPr>
        <p:txBody>
          <a:bodyPr wrap="square">
            <a:spAutoFit/>
          </a:bodyPr>
          <a:lstStyle>
            <a:lvl1pPr marL="0" indent="0" algn="l">
              <a:lnSpc>
                <a:spcPts val="1687"/>
              </a:lnSpc>
              <a:buNone/>
              <a:defRPr sz="1300" b="0" i="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Subheading</a:t>
            </a:r>
          </a:p>
        </p:txBody>
      </p:sp>
    </p:spTree>
    <p:extLst>
      <p:ext uri="{BB962C8B-B14F-4D97-AF65-F5344CB8AC3E}">
        <p14:creationId xmlns:p14="http://schemas.microsoft.com/office/powerpoint/2010/main" val="82489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31D69-E848-5805-7815-E9EA6C12AAD7}"/>
              </a:ext>
            </a:extLst>
          </p:cNvPr>
          <p:cNvSpPr>
            <a:spLocks noGrp="1"/>
          </p:cNvSpPr>
          <p:nvPr>
            <p:ph type="title"/>
          </p:nvPr>
        </p:nvSpPr>
        <p:spPr/>
        <p:txBody>
          <a:bodyPr/>
          <a:lstStyle/>
          <a:p>
            <a:r>
              <a:rPr lang="en-US" dirty="0"/>
              <a:t>Click to edit Master title style</a:t>
            </a:r>
            <a:endParaRPr lang="en-GB" dirty="0"/>
          </a:p>
        </p:txBody>
      </p:sp>
      <p:sp>
        <p:nvSpPr>
          <p:cNvPr id="6" name="Slide Number Placeholder 5">
            <a:extLst>
              <a:ext uri="{FF2B5EF4-FFF2-40B4-BE49-F238E27FC236}">
                <a16:creationId xmlns:a16="http://schemas.microsoft.com/office/drawing/2014/main" id="{15473A49-3C17-865C-D1FC-929541AE32FE}"/>
              </a:ext>
            </a:extLst>
          </p:cNvPr>
          <p:cNvSpPr>
            <a:spLocks noGrp="1"/>
          </p:cNvSpPr>
          <p:nvPr>
            <p:ph type="sldNum" sz="quarter" idx="12"/>
          </p:nvPr>
        </p:nvSpPr>
        <p:spPr/>
        <p:txBody>
          <a:bodyPr/>
          <a:lstStyle/>
          <a:p>
            <a:fld id="{9C7AF368-EED1-4178-BC3A-8C3690AAB4F2}" type="slidenum">
              <a:rPr lang="en-GB" smtClean="0"/>
              <a:t>‹#›</a:t>
            </a:fld>
            <a:endParaRPr lang="en-GB" dirty="0"/>
          </a:p>
        </p:txBody>
      </p:sp>
      <p:pic>
        <p:nvPicPr>
          <p:cNvPr id="3" name="Graphic 2">
            <a:extLst>
              <a:ext uri="{FF2B5EF4-FFF2-40B4-BE49-F238E27FC236}">
                <a16:creationId xmlns:a16="http://schemas.microsoft.com/office/drawing/2014/main" id="{81064BDA-3050-423C-40E7-1A5BA7CA785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926247" y="633127"/>
            <a:ext cx="635080" cy="593975"/>
          </a:xfrm>
          <a:prstGeom prst="rect">
            <a:avLst/>
          </a:prstGeom>
        </p:spPr>
      </p:pic>
    </p:spTree>
    <p:extLst>
      <p:ext uri="{BB962C8B-B14F-4D97-AF65-F5344CB8AC3E}">
        <p14:creationId xmlns:p14="http://schemas.microsoft.com/office/powerpoint/2010/main" val="2420768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216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AA8B01-DD97-EB06-3FCA-321F9D6B93AF}"/>
              </a:ext>
            </a:extLst>
          </p:cNvPr>
          <p:cNvSpPr>
            <a:spLocks noGrp="1"/>
          </p:cNvSpPr>
          <p:nvPr>
            <p:ph type="title"/>
          </p:nvPr>
        </p:nvSpPr>
        <p:spPr>
          <a:xfrm>
            <a:off x="630673" y="630674"/>
            <a:ext cx="10097030" cy="424732"/>
          </a:xfrm>
          <a:prstGeom prst="rect">
            <a:avLst/>
          </a:prstGeom>
        </p:spPr>
        <p:txBody>
          <a:bodyPr vert="horz" lIns="0" tIns="45720" rIns="91440" bIns="45720" rtlCol="0" anchor="t">
            <a:sp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B40371E-E403-228D-E8D3-CB59F2F657C2}"/>
              </a:ext>
            </a:extLst>
          </p:cNvPr>
          <p:cNvSpPr>
            <a:spLocks noGrp="1"/>
          </p:cNvSpPr>
          <p:nvPr>
            <p:ph type="body" idx="1"/>
          </p:nvPr>
        </p:nvSpPr>
        <p:spPr>
          <a:xfrm>
            <a:off x="630673" y="1731357"/>
            <a:ext cx="10930654" cy="1285801"/>
          </a:xfrm>
          <a:prstGeom prst="rect">
            <a:avLst/>
          </a:prstGeom>
        </p:spPr>
        <p:txBody>
          <a:bodyPr vert="horz" lIns="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BA66DE2A-4F1F-2E0C-F135-C2AF80DA8FB1}"/>
              </a:ext>
            </a:extLst>
          </p:cNvPr>
          <p:cNvSpPr>
            <a:spLocks noGrp="1"/>
          </p:cNvSpPr>
          <p:nvPr>
            <p:ph type="sldNum" sz="quarter" idx="4"/>
          </p:nvPr>
        </p:nvSpPr>
        <p:spPr>
          <a:xfrm>
            <a:off x="10926248" y="6425419"/>
            <a:ext cx="635079" cy="153888"/>
          </a:xfrm>
          <a:prstGeom prst="rect">
            <a:avLst/>
          </a:prstGeom>
        </p:spPr>
        <p:txBody>
          <a:bodyPr vert="horz" lIns="0" tIns="0" rIns="0" bIns="0" rtlCol="0" anchor="ctr">
            <a:spAutoFit/>
          </a:bodyPr>
          <a:lstStyle>
            <a:lvl1pPr algn="r">
              <a:defRPr sz="1000">
                <a:solidFill>
                  <a:srgbClr val="1E1E1E"/>
                </a:solidFill>
              </a:defRPr>
            </a:lvl1pPr>
          </a:lstStyle>
          <a:p>
            <a:fld id="{9C7AF368-EED1-4178-BC3A-8C3690AAB4F2}" type="slidenum">
              <a:rPr lang="en-GB" smtClean="0"/>
              <a:pPr/>
              <a:t>‹#›</a:t>
            </a:fld>
            <a:endParaRPr lang="en-GB"/>
          </a:p>
        </p:txBody>
      </p:sp>
      <p:sp>
        <p:nvSpPr>
          <p:cNvPr id="15" name="Freeform: Shape 14">
            <a:extLst>
              <a:ext uri="{FF2B5EF4-FFF2-40B4-BE49-F238E27FC236}">
                <a16:creationId xmlns:a16="http://schemas.microsoft.com/office/drawing/2014/main" id="{56DABD58-A5B3-EA8D-5B01-BFD6D09246F5}"/>
              </a:ext>
            </a:extLst>
          </p:cNvPr>
          <p:cNvSpPr/>
          <p:nvPr/>
        </p:nvSpPr>
        <p:spPr>
          <a:xfrm>
            <a:off x="10963652" y="580732"/>
            <a:ext cx="846677" cy="792099"/>
          </a:xfrm>
          <a:custGeom>
            <a:avLst/>
            <a:gdLst>
              <a:gd name="connsiteX0" fmla="*/ 0 w 846677"/>
              <a:gd name="connsiteY0" fmla="*/ 0 h 792099"/>
              <a:gd name="connsiteX1" fmla="*/ 846677 w 846677"/>
              <a:gd name="connsiteY1" fmla="*/ 0 h 792099"/>
              <a:gd name="connsiteX2" fmla="*/ 846677 w 846677"/>
              <a:gd name="connsiteY2" fmla="*/ 792099 h 792099"/>
              <a:gd name="connsiteX3" fmla="*/ 0 w 846677"/>
              <a:gd name="connsiteY3" fmla="*/ 792099 h 792099"/>
            </a:gdLst>
            <a:ahLst/>
            <a:cxnLst>
              <a:cxn ang="0">
                <a:pos x="connsiteX0" y="connsiteY0"/>
              </a:cxn>
              <a:cxn ang="0">
                <a:pos x="connsiteX1" y="connsiteY1"/>
              </a:cxn>
              <a:cxn ang="0">
                <a:pos x="connsiteX2" y="connsiteY2"/>
              </a:cxn>
              <a:cxn ang="0">
                <a:pos x="connsiteX3" y="connsiteY3"/>
              </a:cxn>
            </a:cxnLst>
            <a:rect l="l" t="t" r="r" b="b"/>
            <a:pathLst>
              <a:path w="846677" h="792099">
                <a:moveTo>
                  <a:pt x="0" y="0"/>
                </a:moveTo>
                <a:lnTo>
                  <a:pt x="846677" y="0"/>
                </a:lnTo>
                <a:lnTo>
                  <a:pt x="846677" y="792099"/>
                </a:lnTo>
                <a:lnTo>
                  <a:pt x="0" y="792099"/>
                </a:lnTo>
                <a:close/>
              </a:path>
            </a:pathLst>
          </a:custGeom>
          <a:noFill/>
          <a:ln w="9525" cap="flat">
            <a:noFill/>
            <a:prstDash val="solid"/>
            <a:miter/>
          </a:ln>
        </p:spPr>
        <p:txBody>
          <a:bodyPr rtlCol="0" anchor="ctr"/>
          <a:lstStyle/>
          <a:p>
            <a:endParaRPr lang="en-GB"/>
          </a:p>
        </p:txBody>
      </p:sp>
    </p:spTree>
    <p:extLst>
      <p:ext uri="{BB962C8B-B14F-4D97-AF65-F5344CB8AC3E}">
        <p14:creationId xmlns:p14="http://schemas.microsoft.com/office/powerpoint/2010/main" val="3057221208"/>
      </p:ext>
    </p:extLst>
  </p:cSld>
  <p:clrMap bg1="lt1" tx1="dk1" bg2="lt2" tx2="dk2" accent1="accent1" accent2="accent2" accent3="accent3" accent4="accent4" accent5="accent5" accent6="accent6" hlink="hlink" folHlink="folHlink"/>
  <p:sldLayoutIdLst>
    <p:sldLayoutId id="2147483668" r:id="rId1"/>
    <p:sldLayoutId id="2147483710" r:id="rId2"/>
    <p:sldLayoutId id="2147483706" r:id="rId3"/>
    <p:sldLayoutId id="2147483715" r:id="rId4"/>
    <p:sldLayoutId id="2147483712" r:id="rId5"/>
    <p:sldLayoutId id="2147483714" r:id="rId6"/>
    <p:sldLayoutId id="2147483711"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2400" b="1" i="0" kern="1200">
          <a:solidFill>
            <a:srgbClr val="1E1E1E"/>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0" indent="0" algn="l" defTabSz="914400" rtl="0" eaLnBrk="1" latinLnBrk="0" hangingPunct="1">
        <a:lnSpc>
          <a:spcPts val="1520"/>
        </a:lnSpc>
        <a:spcBef>
          <a:spcPts val="0"/>
        </a:spcBef>
        <a:spcAft>
          <a:spcPts val="600"/>
        </a:spcAft>
        <a:buFont typeface="Arial" panose="020B0604020202020204" pitchFamily="34" charset="0"/>
        <a:buNone/>
        <a:defRPr sz="1100" b="1" kern="1200">
          <a:solidFill>
            <a:srgbClr val="1E1E1E"/>
          </a:solidFill>
          <a:latin typeface="+mn-lt"/>
          <a:ea typeface="+mn-ea"/>
          <a:cs typeface="+mn-cs"/>
        </a:defRPr>
      </a:lvl1pPr>
      <a:lvl2pPr marL="0" indent="0" algn="l" defTabSz="914400" rtl="0" eaLnBrk="1" latinLnBrk="0" hangingPunct="1">
        <a:lnSpc>
          <a:spcPts val="1520"/>
        </a:lnSpc>
        <a:spcBef>
          <a:spcPts val="0"/>
        </a:spcBef>
        <a:spcAft>
          <a:spcPts val="600"/>
        </a:spcAft>
        <a:buFont typeface="Arial" panose="020B0604020202020204" pitchFamily="34" charset="0"/>
        <a:buNone/>
        <a:defRPr sz="1100" kern="1200">
          <a:solidFill>
            <a:srgbClr val="1E1E1E"/>
          </a:solidFill>
          <a:latin typeface="+mn-lt"/>
          <a:ea typeface="+mn-ea"/>
          <a:cs typeface="+mn-cs"/>
        </a:defRPr>
      </a:lvl2pPr>
      <a:lvl3pPr marL="179388" indent="-179388" algn="l" defTabSz="914400" rtl="0" eaLnBrk="1" latinLnBrk="0" hangingPunct="1">
        <a:lnSpc>
          <a:spcPts val="1400"/>
        </a:lnSpc>
        <a:spcBef>
          <a:spcPts val="0"/>
        </a:spcBef>
        <a:spcAft>
          <a:spcPts val="600"/>
        </a:spcAft>
        <a:buClr>
          <a:schemeClr val="tx2"/>
        </a:buClr>
        <a:buFont typeface="Arial" panose="020B0604020202020204" pitchFamily="34" charset="0"/>
        <a:buChar char="•"/>
        <a:defRPr sz="1000" kern="1200">
          <a:solidFill>
            <a:srgbClr val="1E1E1E"/>
          </a:solidFill>
          <a:latin typeface="+mn-lt"/>
          <a:ea typeface="+mn-ea"/>
          <a:cs typeface="+mn-cs"/>
        </a:defRPr>
      </a:lvl3pPr>
      <a:lvl4pPr marL="355600" indent="-177800" algn="l" defTabSz="914400" rtl="0" eaLnBrk="1" latinLnBrk="0" hangingPunct="1">
        <a:lnSpc>
          <a:spcPts val="1400"/>
        </a:lnSpc>
        <a:spcBef>
          <a:spcPts val="0"/>
        </a:spcBef>
        <a:spcAft>
          <a:spcPts val="600"/>
        </a:spcAft>
        <a:buClr>
          <a:schemeClr val="tx2"/>
        </a:buClr>
        <a:buFont typeface="Calibri" panose="020F0502020204030204" pitchFamily="34" charset="0"/>
        <a:buChar char="̶"/>
        <a:defRPr sz="1000" kern="1200">
          <a:solidFill>
            <a:srgbClr val="1E1E1E"/>
          </a:solidFill>
          <a:latin typeface="+mn-lt"/>
          <a:ea typeface="+mn-ea"/>
          <a:cs typeface="+mn-cs"/>
        </a:defRPr>
      </a:lvl4pPr>
      <a:lvl5pPr marL="533400" indent="-177800" algn="l" defTabSz="914400" rtl="0" eaLnBrk="1" latinLnBrk="0" hangingPunct="1">
        <a:lnSpc>
          <a:spcPts val="1160"/>
        </a:lnSpc>
        <a:spcBef>
          <a:spcPts val="0"/>
        </a:spcBef>
        <a:spcAft>
          <a:spcPts val="600"/>
        </a:spcAft>
        <a:buClr>
          <a:schemeClr val="tx2"/>
        </a:buClr>
        <a:buFont typeface="Arial" panose="020B0604020202020204" pitchFamily="34" charset="0"/>
        <a:buChar char="•"/>
        <a:defRPr sz="800" kern="1200">
          <a:solidFill>
            <a:srgbClr val="1E1E1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93" userDrawn="1">
          <p15:clr>
            <a:srgbClr val="F26B43"/>
          </p15:clr>
        </p15:guide>
        <p15:guide id="4" pos="7287" userDrawn="1">
          <p15:clr>
            <a:srgbClr val="F26B43"/>
          </p15:clr>
        </p15:guide>
        <p15:guide id="5" orient="horz" pos="391" userDrawn="1">
          <p15:clr>
            <a:srgbClr val="F26B43"/>
          </p15:clr>
        </p15:guide>
        <p15:guide id="6" orient="horz" pos="404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AA8B01-DD97-EB06-3FCA-321F9D6B93AF}"/>
              </a:ext>
            </a:extLst>
          </p:cNvPr>
          <p:cNvSpPr>
            <a:spLocks noGrp="1"/>
          </p:cNvSpPr>
          <p:nvPr>
            <p:ph type="title"/>
          </p:nvPr>
        </p:nvSpPr>
        <p:spPr>
          <a:xfrm>
            <a:off x="630673" y="630674"/>
            <a:ext cx="10097030" cy="424732"/>
          </a:xfrm>
          <a:prstGeom prst="rect">
            <a:avLst/>
          </a:prstGeom>
        </p:spPr>
        <p:txBody>
          <a:bodyPr vert="horz" lIns="0" tIns="45720" rIns="91440" bIns="45720" rtlCol="0" anchor="t">
            <a:sp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7B40371E-E403-228D-E8D3-CB59F2F657C2}"/>
              </a:ext>
            </a:extLst>
          </p:cNvPr>
          <p:cNvSpPr>
            <a:spLocks noGrp="1"/>
          </p:cNvSpPr>
          <p:nvPr>
            <p:ph type="body" idx="1"/>
          </p:nvPr>
        </p:nvSpPr>
        <p:spPr>
          <a:xfrm>
            <a:off x="630673" y="1731357"/>
            <a:ext cx="10930654" cy="1285801"/>
          </a:xfrm>
          <a:prstGeom prst="rect">
            <a:avLst/>
          </a:prstGeom>
        </p:spPr>
        <p:txBody>
          <a:bodyPr vert="horz" lIns="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BA66DE2A-4F1F-2E0C-F135-C2AF80DA8FB1}"/>
              </a:ext>
            </a:extLst>
          </p:cNvPr>
          <p:cNvSpPr>
            <a:spLocks noGrp="1"/>
          </p:cNvSpPr>
          <p:nvPr>
            <p:ph type="sldNum" sz="quarter" idx="4"/>
          </p:nvPr>
        </p:nvSpPr>
        <p:spPr>
          <a:xfrm>
            <a:off x="10926248" y="6425419"/>
            <a:ext cx="635079" cy="153888"/>
          </a:xfrm>
          <a:prstGeom prst="rect">
            <a:avLst/>
          </a:prstGeom>
        </p:spPr>
        <p:txBody>
          <a:bodyPr vert="horz" lIns="0" tIns="0" rIns="0" bIns="0" rtlCol="0" anchor="ctr">
            <a:spAutoFit/>
          </a:bodyPr>
          <a:lstStyle>
            <a:lvl1pPr algn="r">
              <a:defRPr sz="1000">
                <a:solidFill>
                  <a:srgbClr val="1E1E1E"/>
                </a:solidFill>
              </a:defRPr>
            </a:lvl1pPr>
          </a:lstStyle>
          <a:p>
            <a:fld id="{9C7AF368-EED1-4178-BC3A-8C3690AAB4F2}" type="slidenum">
              <a:rPr lang="en-GB" smtClean="0"/>
              <a:pPr/>
              <a:t>‹#›</a:t>
            </a:fld>
            <a:endParaRPr lang="en-GB" dirty="0"/>
          </a:p>
        </p:txBody>
      </p:sp>
      <p:sp>
        <p:nvSpPr>
          <p:cNvPr id="15" name="Freeform: Shape 14">
            <a:extLst>
              <a:ext uri="{FF2B5EF4-FFF2-40B4-BE49-F238E27FC236}">
                <a16:creationId xmlns:a16="http://schemas.microsoft.com/office/drawing/2014/main" id="{56DABD58-A5B3-EA8D-5B01-BFD6D09246F5}"/>
              </a:ext>
            </a:extLst>
          </p:cNvPr>
          <p:cNvSpPr/>
          <p:nvPr/>
        </p:nvSpPr>
        <p:spPr>
          <a:xfrm>
            <a:off x="10963652" y="580732"/>
            <a:ext cx="846677" cy="792099"/>
          </a:xfrm>
          <a:custGeom>
            <a:avLst/>
            <a:gdLst>
              <a:gd name="connsiteX0" fmla="*/ 0 w 846677"/>
              <a:gd name="connsiteY0" fmla="*/ 0 h 792099"/>
              <a:gd name="connsiteX1" fmla="*/ 846677 w 846677"/>
              <a:gd name="connsiteY1" fmla="*/ 0 h 792099"/>
              <a:gd name="connsiteX2" fmla="*/ 846677 w 846677"/>
              <a:gd name="connsiteY2" fmla="*/ 792099 h 792099"/>
              <a:gd name="connsiteX3" fmla="*/ 0 w 846677"/>
              <a:gd name="connsiteY3" fmla="*/ 792099 h 792099"/>
            </a:gdLst>
            <a:ahLst/>
            <a:cxnLst>
              <a:cxn ang="0">
                <a:pos x="connsiteX0" y="connsiteY0"/>
              </a:cxn>
              <a:cxn ang="0">
                <a:pos x="connsiteX1" y="connsiteY1"/>
              </a:cxn>
              <a:cxn ang="0">
                <a:pos x="connsiteX2" y="connsiteY2"/>
              </a:cxn>
              <a:cxn ang="0">
                <a:pos x="connsiteX3" y="connsiteY3"/>
              </a:cxn>
            </a:cxnLst>
            <a:rect l="l" t="t" r="r" b="b"/>
            <a:pathLst>
              <a:path w="846677" h="792099">
                <a:moveTo>
                  <a:pt x="0" y="0"/>
                </a:moveTo>
                <a:lnTo>
                  <a:pt x="846677" y="0"/>
                </a:lnTo>
                <a:lnTo>
                  <a:pt x="846677" y="792099"/>
                </a:lnTo>
                <a:lnTo>
                  <a:pt x="0" y="792099"/>
                </a:lnTo>
                <a:close/>
              </a:path>
            </a:pathLst>
          </a:custGeom>
          <a:noFill/>
          <a:ln w="9525" cap="flat">
            <a:noFill/>
            <a:prstDash val="solid"/>
            <a:miter/>
          </a:ln>
        </p:spPr>
        <p:txBody>
          <a:bodyPr rtlCol="0" anchor="ctr"/>
          <a:lstStyle/>
          <a:p>
            <a:endParaRPr lang="en-GB" dirty="0"/>
          </a:p>
        </p:txBody>
      </p:sp>
    </p:spTree>
    <p:extLst>
      <p:ext uri="{BB962C8B-B14F-4D97-AF65-F5344CB8AC3E}">
        <p14:creationId xmlns:p14="http://schemas.microsoft.com/office/powerpoint/2010/main" val="281361157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2" r:id="rId5"/>
    <p:sldLayoutId id="2147483723" r:id="rId6"/>
    <p:sldLayoutId id="2147483724" r:id="rId7"/>
    <p:sldLayoutId id="2147483725" r:id="rId8"/>
    <p:sldLayoutId id="2147483726" r:id="rId9"/>
    <p:sldLayoutId id="2147483727"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2400" b="1" i="0" kern="1200">
          <a:solidFill>
            <a:srgbClr val="1E1E1E"/>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0" indent="0" algn="l" defTabSz="914400" rtl="0" eaLnBrk="1" latinLnBrk="0" hangingPunct="1">
        <a:lnSpc>
          <a:spcPts val="1520"/>
        </a:lnSpc>
        <a:spcBef>
          <a:spcPts val="0"/>
        </a:spcBef>
        <a:spcAft>
          <a:spcPts val="600"/>
        </a:spcAft>
        <a:buFont typeface="Arial" panose="020B0604020202020204" pitchFamily="34" charset="0"/>
        <a:buNone/>
        <a:defRPr sz="1100" b="1" kern="1200">
          <a:solidFill>
            <a:srgbClr val="1E1E1E"/>
          </a:solidFill>
          <a:latin typeface="+mn-lt"/>
          <a:ea typeface="+mn-ea"/>
          <a:cs typeface="+mn-cs"/>
        </a:defRPr>
      </a:lvl1pPr>
      <a:lvl2pPr marL="0" indent="0" algn="l" defTabSz="914400" rtl="0" eaLnBrk="1" latinLnBrk="0" hangingPunct="1">
        <a:lnSpc>
          <a:spcPts val="1520"/>
        </a:lnSpc>
        <a:spcBef>
          <a:spcPts val="0"/>
        </a:spcBef>
        <a:spcAft>
          <a:spcPts val="600"/>
        </a:spcAft>
        <a:buFont typeface="Arial" panose="020B0604020202020204" pitchFamily="34" charset="0"/>
        <a:buNone/>
        <a:defRPr sz="1100" kern="1200">
          <a:solidFill>
            <a:srgbClr val="1E1E1E"/>
          </a:solidFill>
          <a:latin typeface="+mn-lt"/>
          <a:ea typeface="+mn-ea"/>
          <a:cs typeface="+mn-cs"/>
        </a:defRPr>
      </a:lvl2pPr>
      <a:lvl3pPr marL="179388" indent="-179388" algn="l" defTabSz="914400" rtl="0" eaLnBrk="1" latinLnBrk="0" hangingPunct="1">
        <a:lnSpc>
          <a:spcPts val="1400"/>
        </a:lnSpc>
        <a:spcBef>
          <a:spcPts val="0"/>
        </a:spcBef>
        <a:spcAft>
          <a:spcPts val="600"/>
        </a:spcAft>
        <a:buClr>
          <a:schemeClr val="tx2"/>
        </a:buClr>
        <a:buFont typeface="Arial" panose="020B0604020202020204" pitchFamily="34" charset="0"/>
        <a:buChar char="•"/>
        <a:defRPr sz="1000" kern="1200">
          <a:solidFill>
            <a:srgbClr val="1E1E1E"/>
          </a:solidFill>
          <a:latin typeface="+mn-lt"/>
          <a:ea typeface="+mn-ea"/>
          <a:cs typeface="+mn-cs"/>
        </a:defRPr>
      </a:lvl3pPr>
      <a:lvl4pPr marL="355600" indent="-177800" algn="l" defTabSz="914400" rtl="0" eaLnBrk="1" latinLnBrk="0" hangingPunct="1">
        <a:lnSpc>
          <a:spcPts val="1400"/>
        </a:lnSpc>
        <a:spcBef>
          <a:spcPts val="0"/>
        </a:spcBef>
        <a:spcAft>
          <a:spcPts val="600"/>
        </a:spcAft>
        <a:buClr>
          <a:schemeClr val="tx2"/>
        </a:buClr>
        <a:buFont typeface="Calibri" panose="020F0502020204030204" pitchFamily="34" charset="0"/>
        <a:buChar char="̶"/>
        <a:defRPr sz="1000" kern="1200">
          <a:solidFill>
            <a:srgbClr val="1E1E1E"/>
          </a:solidFill>
          <a:latin typeface="+mn-lt"/>
          <a:ea typeface="+mn-ea"/>
          <a:cs typeface="+mn-cs"/>
        </a:defRPr>
      </a:lvl4pPr>
      <a:lvl5pPr marL="533400" indent="-177800" algn="l" defTabSz="914400" rtl="0" eaLnBrk="1" latinLnBrk="0" hangingPunct="1">
        <a:lnSpc>
          <a:spcPts val="1160"/>
        </a:lnSpc>
        <a:spcBef>
          <a:spcPts val="0"/>
        </a:spcBef>
        <a:spcAft>
          <a:spcPts val="600"/>
        </a:spcAft>
        <a:buClr>
          <a:schemeClr val="tx2"/>
        </a:buClr>
        <a:buFont typeface="Arial" panose="020B0604020202020204" pitchFamily="34" charset="0"/>
        <a:buChar char="•"/>
        <a:defRPr sz="800" kern="1200">
          <a:solidFill>
            <a:srgbClr val="1E1E1E"/>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93">
          <p15:clr>
            <a:srgbClr val="F26B43"/>
          </p15:clr>
        </p15:guide>
        <p15:guide id="4" pos="7287">
          <p15:clr>
            <a:srgbClr val="F26B43"/>
          </p15:clr>
        </p15:guide>
        <p15:guide id="5" orient="horz" pos="391">
          <p15:clr>
            <a:srgbClr val="F26B43"/>
          </p15:clr>
        </p15:guide>
        <p15:guide id="6" orient="horz" pos="404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A26621D-AD18-92D8-BD32-41F43AA17724}"/>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2">
            <a:extLst>
              <a:ext uri="{FF2B5EF4-FFF2-40B4-BE49-F238E27FC236}">
                <a16:creationId xmlns:a16="http://schemas.microsoft.com/office/drawing/2014/main" id="{692FC1E0-E50A-437D-C4EC-FC6B1F21953E}"/>
              </a:ext>
            </a:extLst>
          </p:cNvPr>
          <p:cNvSpPr>
            <a:spLocks noGrp="1"/>
          </p:cNvSpPr>
          <p:nvPr/>
        </p:nvSpPr>
        <p:spPr>
          <a:xfrm>
            <a:off x="6096001" y="1408379"/>
            <a:ext cx="5490156" cy="2088613"/>
          </a:xfrm>
          <a:prstGeom prst="rect">
            <a:avLst/>
          </a:prstGeom>
        </p:spPr>
        <p:txBody>
          <a:bodyPr vert="horz" lIns="91440" tIns="45720" rIns="91440" bIns="45720" rtlCol="0" anchor="b" anchorCtr="0">
            <a:normAutofit fontScale="92500" lnSpcReduction="10000"/>
          </a:bodyPr>
          <a:lstStyle>
            <a:lvl1pPr algn="ctr" defTabSz="914400" rtl="0" eaLnBrk="1" latinLnBrk="0" hangingPunct="1">
              <a:lnSpc>
                <a:spcPct val="90000"/>
              </a:lnSpc>
              <a:spcBef>
                <a:spcPct val="0"/>
              </a:spcBef>
              <a:buNone/>
              <a:defRPr sz="3400" b="1" i="0" kern="1200">
                <a:solidFill>
                  <a:srgbClr val="1E1E1E"/>
                </a:solidFill>
                <a:latin typeface="Open Sans" panose="020B0606030504020204" pitchFamily="34" charset="0"/>
                <a:ea typeface="Open Sans" panose="020B0606030504020204" pitchFamily="34" charset="0"/>
                <a:cs typeface="Open Sans" panose="020B0606030504020204" pitchFamily="34" charset="0"/>
              </a:defRPr>
            </a:lvl1pPr>
          </a:lstStyle>
          <a:p>
            <a:pPr algn="l">
              <a:spcAft>
                <a:spcPts val="600"/>
              </a:spcAft>
            </a:pPr>
            <a:r>
              <a:rPr lang="en-US" sz="4400" kern="1200" dirty="0">
                <a:solidFill>
                  <a:schemeClr val="tx1"/>
                </a:solidFill>
                <a:latin typeface="+mj-lt"/>
                <a:ea typeface="+mj-ea"/>
                <a:cs typeface="+mj-cs"/>
              </a:rPr>
              <a:t>Ireland</a:t>
            </a:r>
          </a:p>
          <a:p>
            <a:pPr algn="l">
              <a:spcAft>
                <a:spcPts val="600"/>
              </a:spcAft>
            </a:pPr>
            <a:r>
              <a:rPr lang="en-US" sz="4400" kern="1200" dirty="0">
                <a:solidFill>
                  <a:schemeClr val="tx1"/>
                </a:solidFill>
                <a:latin typeface="+mj-lt"/>
                <a:ea typeface="+mj-ea"/>
                <a:cs typeface="+mj-cs"/>
              </a:rPr>
              <a:t>Gender Pay Gap </a:t>
            </a:r>
          </a:p>
          <a:p>
            <a:pPr algn="l">
              <a:spcAft>
                <a:spcPts val="600"/>
              </a:spcAft>
            </a:pPr>
            <a:r>
              <a:rPr lang="en-US" sz="4400" kern="1200" dirty="0">
                <a:solidFill>
                  <a:schemeClr val="tx1"/>
                </a:solidFill>
                <a:latin typeface="+mj-lt"/>
                <a:ea typeface="+mj-ea"/>
                <a:cs typeface="+mj-cs"/>
              </a:rPr>
              <a:t>2025 Report</a:t>
            </a:r>
          </a:p>
          <a:p>
            <a:pPr algn="l">
              <a:spcAft>
                <a:spcPts val="600"/>
              </a:spcAft>
            </a:pPr>
            <a:r>
              <a:rPr lang="en-US" sz="1400" kern="1200" dirty="0">
                <a:solidFill>
                  <a:schemeClr val="tx1"/>
                </a:solidFill>
                <a:latin typeface="+mj-lt"/>
                <a:ea typeface="+mj-ea"/>
                <a:cs typeface="+mj-cs"/>
              </a:rPr>
              <a:t>AFS Ireland</a:t>
            </a:r>
            <a:endParaRPr lang="en-US" sz="4400" kern="1200" dirty="0">
              <a:solidFill>
                <a:schemeClr val="tx1"/>
              </a:solidFill>
              <a:latin typeface="+mj-lt"/>
              <a:ea typeface="+mj-ea"/>
              <a:cs typeface="+mj-cs"/>
            </a:endParaRPr>
          </a:p>
        </p:txBody>
      </p:sp>
      <p:sp>
        <p:nvSpPr>
          <p:cNvPr id="33" name="Rectangle 3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A9B8CB40-8FF2-4EC8-44CD-2DAA71700938}"/>
              </a:ext>
            </a:extLst>
          </p:cNvPr>
          <p:cNvGrpSpPr/>
          <p:nvPr/>
        </p:nvGrpSpPr>
        <p:grpSpPr>
          <a:xfrm>
            <a:off x="279143" y="990936"/>
            <a:ext cx="5221625" cy="4876123"/>
            <a:chOff x="10926247" y="633122"/>
            <a:chExt cx="635356" cy="593317"/>
          </a:xfrm>
        </p:grpSpPr>
        <p:grpSp>
          <p:nvGrpSpPr>
            <p:cNvPr id="3" name="Group 2">
              <a:extLst>
                <a:ext uri="{FF2B5EF4-FFF2-40B4-BE49-F238E27FC236}">
                  <a16:creationId xmlns:a16="http://schemas.microsoft.com/office/drawing/2014/main" id="{A9A31371-0089-0D46-73FE-A26988D45ABD}"/>
                </a:ext>
              </a:extLst>
            </p:cNvPr>
            <p:cNvGrpSpPr/>
            <p:nvPr userDrawn="1"/>
          </p:nvGrpSpPr>
          <p:grpSpPr>
            <a:xfrm>
              <a:off x="10926247" y="1092349"/>
              <a:ext cx="635356" cy="134090"/>
              <a:chOff x="10926247" y="1092349"/>
              <a:chExt cx="635356" cy="134090"/>
            </a:xfrm>
          </p:grpSpPr>
          <p:sp>
            <p:nvSpPr>
              <p:cNvPr id="8" name="Freeform 7">
                <a:extLst>
                  <a:ext uri="{FF2B5EF4-FFF2-40B4-BE49-F238E27FC236}">
                    <a16:creationId xmlns:a16="http://schemas.microsoft.com/office/drawing/2014/main" id="{AA405E7E-4493-4113-E7B2-24F1BF47685B}"/>
                  </a:ext>
                </a:extLst>
              </p:cNvPr>
              <p:cNvSpPr/>
              <p:nvPr/>
            </p:nvSpPr>
            <p:spPr>
              <a:xfrm>
                <a:off x="11446796" y="1095365"/>
                <a:ext cx="114807" cy="131074"/>
              </a:xfrm>
              <a:custGeom>
                <a:avLst/>
                <a:gdLst>
                  <a:gd name="connsiteX0" fmla="*/ 10204 w 114807"/>
                  <a:gd name="connsiteY0" fmla="*/ 131075 h 131074"/>
                  <a:gd name="connsiteX1" fmla="*/ 0 w 114807"/>
                  <a:gd name="connsiteY1" fmla="*/ 131075 h 131074"/>
                  <a:gd name="connsiteX2" fmla="*/ 48695 w 114807"/>
                  <a:gd name="connsiteY2" fmla="*/ 66430 h 131074"/>
                  <a:gd name="connsiteX3" fmla="*/ 4316 w 114807"/>
                  <a:gd name="connsiteY3" fmla="*/ 0 h 131074"/>
                  <a:gd name="connsiteX4" fmla="*/ 27376 w 114807"/>
                  <a:gd name="connsiteY4" fmla="*/ 0 h 131074"/>
                  <a:gd name="connsiteX5" fmla="*/ 60888 w 114807"/>
                  <a:gd name="connsiteY5" fmla="*/ 50334 h 131074"/>
                  <a:gd name="connsiteX6" fmla="*/ 98715 w 114807"/>
                  <a:gd name="connsiteY6" fmla="*/ 0 h 131074"/>
                  <a:gd name="connsiteX7" fmla="*/ 108996 w 114807"/>
                  <a:gd name="connsiteY7" fmla="*/ 0 h 131074"/>
                  <a:gd name="connsiteX8" fmla="*/ 65620 w 114807"/>
                  <a:gd name="connsiteY8" fmla="*/ 57582 h 131074"/>
                  <a:gd name="connsiteX9" fmla="*/ 114808 w 114807"/>
                  <a:gd name="connsiteY9" fmla="*/ 131075 h 131074"/>
                  <a:gd name="connsiteX10" fmla="*/ 91670 w 114807"/>
                  <a:gd name="connsiteY10" fmla="*/ 131075 h 131074"/>
                  <a:gd name="connsiteX11" fmla="*/ 53427 w 114807"/>
                  <a:gd name="connsiteY11" fmla="*/ 73677 h 131074"/>
                  <a:gd name="connsiteX12" fmla="*/ 10220 w 114807"/>
                  <a:gd name="connsiteY12" fmla="*/ 131075 h 131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4807" h="131074">
                    <a:moveTo>
                      <a:pt x="10204" y="131075"/>
                    </a:moveTo>
                    <a:lnTo>
                      <a:pt x="0" y="131075"/>
                    </a:lnTo>
                    <a:lnTo>
                      <a:pt x="48695" y="66430"/>
                    </a:lnTo>
                    <a:lnTo>
                      <a:pt x="4316" y="0"/>
                    </a:lnTo>
                    <a:lnTo>
                      <a:pt x="27376" y="0"/>
                    </a:lnTo>
                    <a:lnTo>
                      <a:pt x="60888" y="50334"/>
                    </a:lnTo>
                    <a:lnTo>
                      <a:pt x="98715" y="0"/>
                    </a:lnTo>
                    <a:lnTo>
                      <a:pt x="108996" y="0"/>
                    </a:lnTo>
                    <a:lnTo>
                      <a:pt x="65620" y="57582"/>
                    </a:lnTo>
                    <a:lnTo>
                      <a:pt x="114808" y="131075"/>
                    </a:lnTo>
                    <a:lnTo>
                      <a:pt x="91670" y="131075"/>
                    </a:lnTo>
                    <a:lnTo>
                      <a:pt x="53427" y="73677"/>
                    </a:lnTo>
                    <a:lnTo>
                      <a:pt x="10220" y="131075"/>
                    </a:lnTo>
                    <a:close/>
                  </a:path>
                </a:pathLst>
              </a:custGeom>
              <a:solidFill>
                <a:schemeClr val="bg1"/>
              </a:solidFill>
              <a:ln w="1526"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F5CF60B8-017B-83D1-5316-9E3D51064B8F}"/>
                  </a:ext>
                </a:extLst>
              </p:cNvPr>
              <p:cNvSpPr/>
              <p:nvPr/>
            </p:nvSpPr>
            <p:spPr>
              <a:xfrm>
                <a:off x="11133279" y="1095611"/>
                <a:ext cx="89651" cy="130612"/>
              </a:xfrm>
              <a:custGeom>
                <a:avLst/>
                <a:gdLst>
                  <a:gd name="connsiteX0" fmla="*/ 48695 w 89651"/>
                  <a:gd name="connsiteY0" fmla="*/ 31 h 130612"/>
                  <a:gd name="connsiteX1" fmla="*/ 40463 w 89651"/>
                  <a:gd name="connsiteY1" fmla="*/ 0 h 130612"/>
                  <a:gd name="connsiteX2" fmla="*/ 12285 w 89651"/>
                  <a:gd name="connsiteY2" fmla="*/ 0 h 130612"/>
                  <a:gd name="connsiteX3" fmla="*/ 12285 w 89651"/>
                  <a:gd name="connsiteY3" fmla="*/ 46 h 130612"/>
                  <a:gd name="connsiteX4" fmla="*/ 0 w 89651"/>
                  <a:gd name="connsiteY4" fmla="*/ 46 h 130612"/>
                  <a:gd name="connsiteX5" fmla="*/ 0 w 89651"/>
                  <a:gd name="connsiteY5" fmla="*/ 130613 h 130612"/>
                  <a:gd name="connsiteX6" fmla="*/ 22521 w 89651"/>
                  <a:gd name="connsiteY6" fmla="*/ 130613 h 130612"/>
                  <a:gd name="connsiteX7" fmla="*/ 22521 w 89651"/>
                  <a:gd name="connsiteY7" fmla="*/ 72185 h 130612"/>
                  <a:gd name="connsiteX8" fmla="*/ 51623 w 89651"/>
                  <a:gd name="connsiteY8" fmla="*/ 72185 h 130612"/>
                  <a:gd name="connsiteX9" fmla="*/ 89651 w 89651"/>
                  <a:gd name="connsiteY9" fmla="*/ 36100 h 130612"/>
                  <a:gd name="connsiteX10" fmla="*/ 48710 w 89651"/>
                  <a:gd name="connsiteY10" fmla="*/ 31 h 130612"/>
                  <a:gd name="connsiteX11" fmla="*/ 38953 w 89651"/>
                  <a:gd name="connsiteY11" fmla="*/ 63845 h 130612"/>
                  <a:gd name="connsiteX12" fmla="*/ 38953 w 89651"/>
                  <a:gd name="connsiteY12" fmla="*/ 63845 h 130612"/>
                  <a:gd name="connsiteX13" fmla="*/ 22505 w 89651"/>
                  <a:gd name="connsiteY13" fmla="*/ 63860 h 130612"/>
                  <a:gd name="connsiteX14" fmla="*/ 22505 w 89651"/>
                  <a:gd name="connsiteY14" fmla="*/ 7879 h 130612"/>
                  <a:gd name="connsiteX15" fmla="*/ 38953 w 89651"/>
                  <a:gd name="connsiteY15" fmla="*/ 7879 h 130612"/>
                  <a:gd name="connsiteX16" fmla="*/ 38953 w 89651"/>
                  <a:gd name="connsiteY16" fmla="*/ 7909 h 130612"/>
                  <a:gd name="connsiteX17" fmla="*/ 66899 w 89651"/>
                  <a:gd name="connsiteY17" fmla="*/ 35777 h 130612"/>
                  <a:gd name="connsiteX18" fmla="*/ 38953 w 89651"/>
                  <a:gd name="connsiteY18" fmla="*/ 63845 h 130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9651" h="130612">
                    <a:moveTo>
                      <a:pt x="48695" y="31"/>
                    </a:moveTo>
                    <a:lnTo>
                      <a:pt x="40463" y="0"/>
                    </a:lnTo>
                    <a:lnTo>
                      <a:pt x="12285" y="0"/>
                    </a:lnTo>
                    <a:lnTo>
                      <a:pt x="12285" y="46"/>
                    </a:lnTo>
                    <a:lnTo>
                      <a:pt x="0" y="46"/>
                    </a:lnTo>
                    <a:lnTo>
                      <a:pt x="0" y="130613"/>
                    </a:lnTo>
                    <a:lnTo>
                      <a:pt x="22521" y="130613"/>
                    </a:lnTo>
                    <a:lnTo>
                      <a:pt x="22521" y="72185"/>
                    </a:lnTo>
                    <a:lnTo>
                      <a:pt x="51623" y="72185"/>
                    </a:lnTo>
                    <a:cubicBezTo>
                      <a:pt x="71801" y="72170"/>
                      <a:pt x="89651" y="55889"/>
                      <a:pt x="89651" y="36100"/>
                    </a:cubicBezTo>
                    <a:cubicBezTo>
                      <a:pt x="89651" y="16311"/>
                      <a:pt x="69982" y="31"/>
                      <a:pt x="48710" y="31"/>
                    </a:cubicBezTo>
                    <a:close/>
                    <a:moveTo>
                      <a:pt x="38953" y="63845"/>
                    </a:moveTo>
                    <a:lnTo>
                      <a:pt x="38953" y="63845"/>
                    </a:lnTo>
                    <a:cubicBezTo>
                      <a:pt x="38953" y="63845"/>
                      <a:pt x="22505" y="63860"/>
                      <a:pt x="22505" y="63860"/>
                    </a:cubicBezTo>
                    <a:lnTo>
                      <a:pt x="22505" y="7879"/>
                    </a:lnTo>
                    <a:lnTo>
                      <a:pt x="38953" y="7879"/>
                    </a:lnTo>
                    <a:lnTo>
                      <a:pt x="38953" y="7909"/>
                    </a:lnTo>
                    <a:cubicBezTo>
                      <a:pt x="54413" y="8079"/>
                      <a:pt x="66899" y="19681"/>
                      <a:pt x="66899" y="35777"/>
                    </a:cubicBezTo>
                    <a:cubicBezTo>
                      <a:pt x="66899" y="51873"/>
                      <a:pt x="54413" y="63691"/>
                      <a:pt x="38953" y="63845"/>
                    </a:cubicBezTo>
                    <a:close/>
                  </a:path>
                </a:pathLst>
              </a:custGeom>
              <a:solidFill>
                <a:schemeClr val="bg1"/>
              </a:solidFill>
              <a:ln w="1526"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DC469F36-A50F-F14C-DA18-997C144CB997}"/>
                  </a:ext>
                </a:extLst>
              </p:cNvPr>
              <p:cNvSpPr/>
              <p:nvPr/>
            </p:nvSpPr>
            <p:spPr>
              <a:xfrm>
                <a:off x="10926247" y="1092349"/>
                <a:ext cx="134276" cy="134090"/>
              </a:xfrm>
              <a:custGeom>
                <a:avLst/>
                <a:gdLst>
                  <a:gd name="connsiteX0" fmla="*/ 111848 w 134276"/>
                  <a:gd name="connsiteY0" fmla="*/ 134091 h 134090"/>
                  <a:gd name="connsiteX1" fmla="*/ 134276 w 134276"/>
                  <a:gd name="connsiteY1" fmla="*/ 134091 h 134090"/>
                  <a:gd name="connsiteX2" fmla="*/ 72448 w 134276"/>
                  <a:gd name="connsiteY2" fmla="*/ 0 h 134090"/>
                  <a:gd name="connsiteX3" fmla="*/ 66976 w 134276"/>
                  <a:gd name="connsiteY3" fmla="*/ 0 h 134090"/>
                  <a:gd name="connsiteX4" fmla="*/ 0 w 134276"/>
                  <a:gd name="connsiteY4" fmla="*/ 134091 h 134090"/>
                  <a:gd name="connsiteX5" fmla="*/ 11021 w 134276"/>
                  <a:gd name="connsiteY5" fmla="*/ 134091 h 134090"/>
                  <a:gd name="connsiteX6" fmla="*/ 35916 w 134276"/>
                  <a:gd name="connsiteY6" fmla="*/ 85065 h 134090"/>
                  <a:gd name="connsiteX7" fmla="*/ 89235 w 134276"/>
                  <a:gd name="connsiteY7" fmla="*/ 85065 h 134090"/>
                  <a:gd name="connsiteX8" fmla="*/ 111833 w 134276"/>
                  <a:gd name="connsiteY8" fmla="*/ 134091 h 134090"/>
                  <a:gd name="connsiteX9" fmla="*/ 40186 w 134276"/>
                  <a:gd name="connsiteY9" fmla="*/ 76678 h 134090"/>
                  <a:gd name="connsiteX10" fmla="*/ 63878 w 134276"/>
                  <a:gd name="connsiteY10" fmla="*/ 30022 h 134090"/>
                  <a:gd name="connsiteX11" fmla="*/ 85381 w 134276"/>
                  <a:gd name="connsiteY11" fmla="*/ 76678 h 134090"/>
                  <a:gd name="connsiteX12" fmla="*/ 40186 w 134276"/>
                  <a:gd name="connsiteY12" fmla="*/ 76678 h 134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4276" h="134090">
                    <a:moveTo>
                      <a:pt x="111848" y="134091"/>
                    </a:moveTo>
                    <a:lnTo>
                      <a:pt x="134276" y="134091"/>
                    </a:lnTo>
                    <a:lnTo>
                      <a:pt x="72448" y="0"/>
                    </a:lnTo>
                    <a:lnTo>
                      <a:pt x="66976" y="0"/>
                    </a:lnTo>
                    <a:lnTo>
                      <a:pt x="0" y="134091"/>
                    </a:lnTo>
                    <a:lnTo>
                      <a:pt x="11021" y="134091"/>
                    </a:lnTo>
                    <a:lnTo>
                      <a:pt x="35916" y="85065"/>
                    </a:lnTo>
                    <a:lnTo>
                      <a:pt x="89235" y="85065"/>
                    </a:lnTo>
                    <a:lnTo>
                      <a:pt x="111833" y="134091"/>
                    </a:lnTo>
                    <a:close/>
                    <a:moveTo>
                      <a:pt x="40186" y="76678"/>
                    </a:moveTo>
                    <a:lnTo>
                      <a:pt x="63878" y="30022"/>
                    </a:lnTo>
                    <a:lnTo>
                      <a:pt x="85381" y="76678"/>
                    </a:lnTo>
                    <a:lnTo>
                      <a:pt x="40186" y="76678"/>
                    </a:lnTo>
                    <a:close/>
                  </a:path>
                </a:pathLst>
              </a:custGeom>
              <a:solidFill>
                <a:schemeClr val="bg1"/>
              </a:solidFill>
              <a:ln w="1526"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8C816A19-0084-5137-2F7F-63F7D0092568}"/>
                  </a:ext>
                </a:extLst>
              </p:cNvPr>
              <p:cNvSpPr/>
              <p:nvPr/>
            </p:nvSpPr>
            <p:spPr>
              <a:xfrm>
                <a:off x="11294300" y="1095365"/>
                <a:ext cx="91254" cy="131074"/>
              </a:xfrm>
              <a:custGeom>
                <a:avLst/>
                <a:gdLst>
                  <a:gd name="connsiteX0" fmla="*/ 91254 w 91254"/>
                  <a:gd name="connsiteY0" fmla="*/ 8463 h 131074"/>
                  <a:gd name="connsiteX1" fmla="*/ 91254 w 91254"/>
                  <a:gd name="connsiteY1" fmla="*/ 0 h 131074"/>
                  <a:gd name="connsiteX2" fmla="*/ 0 w 91254"/>
                  <a:gd name="connsiteY2" fmla="*/ 0 h 131074"/>
                  <a:gd name="connsiteX3" fmla="*/ 0 w 91254"/>
                  <a:gd name="connsiteY3" fmla="*/ 131075 h 131074"/>
                  <a:gd name="connsiteX4" fmla="*/ 91254 w 91254"/>
                  <a:gd name="connsiteY4" fmla="*/ 131075 h 131074"/>
                  <a:gd name="connsiteX5" fmla="*/ 91254 w 91254"/>
                  <a:gd name="connsiteY5" fmla="*/ 122611 h 131074"/>
                  <a:gd name="connsiteX6" fmla="*/ 22058 w 91254"/>
                  <a:gd name="connsiteY6" fmla="*/ 122611 h 131074"/>
                  <a:gd name="connsiteX7" fmla="*/ 22058 w 91254"/>
                  <a:gd name="connsiteY7" fmla="*/ 72831 h 131074"/>
                  <a:gd name="connsiteX8" fmla="*/ 69998 w 91254"/>
                  <a:gd name="connsiteY8" fmla="*/ 72831 h 131074"/>
                  <a:gd name="connsiteX9" fmla="*/ 69998 w 91254"/>
                  <a:gd name="connsiteY9" fmla="*/ 63152 h 131074"/>
                  <a:gd name="connsiteX10" fmla="*/ 22058 w 91254"/>
                  <a:gd name="connsiteY10" fmla="*/ 63152 h 131074"/>
                  <a:gd name="connsiteX11" fmla="*/ 22058 w 91254"/>
                  <a:gd name="connsiteY11" fmla="*/ 8463 h 131074"/>
                  <a:gd name="connsiteX12" fmla="*/ 91254 w 91254"/>
                  <a:gd name="connsiteY12" fmla="*/ 8463 h 131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254" h="131074">
                    <a:moveTo>
                      <a:pt x="91254" y="8463"/>
                    </a:moveTo>
                    <a:lnTo>
                      <a:pt x="91254" y="0"/>
                    </a:lnTo>
                    <a:lnTo>
                      <a:pt x="0" y="0"/>
                    </a:lnTo>
                    <a:lnTo>
                      <a:pt x="0" y="131075"/>
                    </a:lnTo>
                    <a:lnTo>
                      <a:pt x="91254" y="131075"/>
                    </a:lnTo>
                    <a:lnTo>
                      <a:pt x="91254" y="122611"/>
                    </a:lnTo>
                    <a:lnTo>
                      <a:pt x="22058" y="122611"/>
                    </a:lnTo>
                    <a:lnTo>
                      <a:pt x="22058" y="72831"/>
                    </a:lnTo>
                    <a:lnTo>
                      <a:pt x="69998" y="72831"/>
                    </a:lnTo>
                    <a:lnTo>
                      <a:pt x="69998" y="63152"/>
                    </a:lnTo>
                    <a:lnTo>
                      <a:pt x="22058" y="63152"/>
                    </a:lnTo>
                    <a:lnTo>
                      <a:pt x="22058" y="8463"/>
                    </a:lnTo>
                    <a:lnTo>
                      <a:pt x="91254" y="8463"/>
                    </a:lnTo>
                    <a:close/>
                  </a:path>
                </a:pathLst>
              </a:custGeom>
              <a:solidFill>
                <a:schemeClr val="bg1"/>
              </a:solidFill>
              <a:ln w="1526"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A7127235-C265-DB0B-BAF3-00E166B6A013}"/>
                </a:ext>
              </a:extLst>
            </p:cNvPr>
            <p:cNvGrpSpPr/>
            <p:nvPr userDrawn="1"/>
          </p:nvGrpSpPr>
          <p:grpSpPr>
            <a:xfrm>
              <a:off x="11045350" y="633122"/>
              <a:ext cx="422425" cy="406619"/>
              <a:chOff x="11045350" y="633122"/>
              <a:chExt cx="422425" cy="406619"/>
            </a:xfrm>
          </p:grpSpPr>
          <p:sp>
            <p:nvSpPr>
              <p:cNvPr id="5" name="Freeform 4">
                <a:extLst>
                  <a:ext uri="{FF2B5EF4-FFF2-40B4-BE49-F238E27FC236}">
                    <a16:creationId xmlns:a16="http://schemas.microsoft.com/office/drawing/2014/main" id="{6BC22C92-8A6B-4B40-E696-FDE1F591D42B}"/>
                  </a:ext>
                </a:extLst>
              </p:cNvPr>
              <p:cNvSpPr/>
              <p:nvPr/>
            </p:nvSpPr>
            <p:spPr>
              <a:xfrm>
                <a:off x="11365947" y="938054"/>
                <a:ext cx="101828" cy="101652"/>
              </a:xfrm>
              <a:custGeom>
                <a:avLst/>
                <a:gdLst>
                  <a:gd name="connsiteX0" fmla="*/ 101829 w 101828"/>
                  <a:gd name="connsiteY0" fmla="*/ 50826 h 101652"/>
                  <a:gd name="connsiteX1" fmla="*/ 50914 w 101828"/>
                  <a:gd name="connsiteY1" fmla="*/ 101653 h 101652"/>
                  <a:gd name="connsiteX2" fmla="*/ 0 w 101828"/>
                  <a:gd name="connsiteY2" fmla="*/ 50826 h 101652"/>
                  <a:gd name="connsiteX3" fmla="*/ 50914 w 101828"/>
                  <a:gd name="connsiteY3" fmla="*/ 0 h 101652"/>
                  <a:gd name="connsiteX4" fmla="*/ 101829 w 101828"/>
                  <a:gd name="connsiteY4" fmla="*/ 50826 h 101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828" h="101652">
                    <a:moveTo>
                      <a:pt x="101829" y="50826"/>
                    </a:moveTo>
                    <a:cubicBezTo>
                      <a:pt x="101829" y="78897"/>
                      <a:pt x="79034" y="101653"/>
                      <a:pt x="50914" y="101653"/>
                    </a:cubicBezTo>
                    <a:cubicBezTo>
                      <a:pt x="22795" y="101653"/>
                      <a:pt x="0" y="78897"/>
                      <a:pt x="0" y="50826"/>
                    </a:cubicBezTo>
                    <a:cubicBezTo>
                      <a:pt x="0" y="22756"/>
                      <a:pt x="22795" y="0"/>
                      <a:pt x="50914" y="0"/>
                    </a:cubicBezTo>
                    <a:cubicBezTo>
                      <a:pt x="79034" y="0"/>
                      <a:pt x="101829" y="22756"/>
                      <a:pt x="101829" y="50826"/>
                    </a:cubicBezTo>
                    <a:close/>
                  </a:path>
                </a:pathLst>
              </a:custGeom>
              <a:solidFill>
                <a:srgbClr val="EE7623"/>
              </a:solidFill>
              <a:ln w="1526"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F51F53A8-D1B9-EDE6-36E0-7CAA5DD1B441}"/>
                  </a:ext>
                </a:extLst>
              </p:cNvPr>
              <p:cNvSpPr/>
              <p:nvPr/>
            </p:nvSpPr>
            <p:spPr>
              <a:xfrm>
                <a:off x="11212743" y="788331"/>
                <a:ext cx="174474" cy="251220"/>
              </a:xfrm>
              <a:custGeom>
                <a:avLst/>
                <a:gdLst>
                  <a:gd name="connsiteX0" fmla="*/ 145404 w 174474"/>
                  <a:gd name="connsiteY0" fmla="*/ 5046 h 251220"/>
                  <a:gd name="connsiteX1" fmla="*/ 145404 w 174474"/>
                  <a:gd name="connsiteY1" fmla="*/ 5046 h 251220"/>
                  <a:gd name="connsiteX2" fmla="*/ 76825 w 174474"/>
                  <a:gd name="connsiteY2" fmla="*/ 29020 h 251220"/>
                  <a:gd name="connsiteX3" fmla="*/ 5055 w 174474"/>
                  <a:gd name="connsiteY3" fmla="*/ 177714 h 251220"/>
                  <a:gd name="connsiteX4" fmla="*/ 29070 w 174474"/>
                  <a:gd name="connsiteY4" fmla="*/ 246175 h 251220"/>
                  <a:gd name="connsiteX5" fmla="*/ 29070 w 174474"/>
                  <a:gd name="connsiteY5" fmla="*/ 246175 h 251220"/>
                  <a:gd name="connsiteX6" fmla="*/ 97650 w 174474"/>
                  <a:gd name="connsiteY6" fmla="*/ 222201 h 251220"/>
                  <a:gd name="connsiteX7" fmla="*/ 169420 w 174474"/>
                  <a:gd name="connsiteY7" fmla="*/ 73507 h 251220"/>
                  <a:gd name="connsiteX8" fmla="*/ 145404 w 174474"/>
                  <a:gd name="connsiteY8" fmla="*/ 5046 h 251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4474" h="251220">
                    <a:moveTo>
                      <a:pt x="145404" y="5046"/>
                    </a:moveTo>
                    <a:lnTo>
                      <a:pt x="145404" y="5046"/>
                    </a:lnTo>
                    <a:cubicBezTo>
                      <a:pt x="119939" y="-7188"/>
                      <a:pt x="89079" y="3599"/>
                      <a:pt x="76825" y="29020"/>
                    </a:cubicBezTo>
                    <a:lnTo>
                      <a:pt x="5055" y="177714"/>
                    </a:lnTo>
                    <a:cubicBezTo>
                      <a:pt x="-7200" y="203135"/>
                      <a:pt x="3606" y="233942"/>
                      <a:pt x="29070" y="246175"/>
                    </a:cubicBezTo>
                    <a:lnTo>
                      <a:pt x="29070" y="246175"/>
                    </a:lnTo>
                    <a:cubicBezTo>
                      <a:pt x="54535" y="258408"/>
                      <a:pt x="85395" y="247621"/>
                      <a:pt x="97650" y="222201"/>
                    </a:cubicBezTo>
                    <a:lnTo>
                      <a:pt x="169420" y="73507"/>
                    </a:lnTo>
                    <a:cubicBezTo>
                      <a:pt x="181675" y="48086"/>
                      <a:pt x="170869" y="17279"/>
                      <a:pt x="145404" y="5046"/>
                    </a:cubicBezTo>
                    <a:close/>
                  </a:path>
                </a:pathLst>
              </a:custGeom>
              <a:solidFill>
                <a:srgbClr val="EE7623"/>
              </a:solidFill>
              <a:ln w="1526"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07E1BA3D-6EB8-DFCB-DF0C-99A2A06292BE}"/>
                  </a:ext>
                </a:extLst>
              </p:cNvPr>
              <p:cNvSpPr/>
              <p:nvPr/>
            </p:nvSpPr>
            <p:spPr>
              <a:xfrm>
                <a:off x="11045350" y="633122"/>
                <a:ext cx="253115" cy="406619"/>
              </a:xfrm>
              <a:custGeom>
                <a:avLst/>
                <a:gdLst>
                  <a:gd name="connsiteX0" fmla="*/ 224841 w 253115"/>
                  <a:gd name="connsiteY0" fmla="*/ 5252 h 406619"/>
                  <a:gd name="connsiteX1" fmla="*/ 224841 w 253115"/>
                  <a:gd name="connsiteY1" fmla="*/ 5252 h 406619"/>
                  <a:gd name="connsiteX2" fmla="*/ 247855 w 253115"/>
                  <a:gd name="connsiteY2" fmla="*/ 73343 h 406619"/>
                  <a:gd name="connsiteX3" fmla="*/ 96484 w 253115"/>
                  <a:gd name="connsiteY3" fmla="*/ 378394 h 406619"/>
                  <a:gd name="connsiteX4" fmla="*/ 28275 w 253115"/>
                  <a:gd name="connsiteY4" fmla="*/ 401368 h 406619"/>
                  <a:gd name="connsiteX5" fmla="*/ 28275 w 253115"/>
                  <a:gd name="connsiteY5" fmla="*/ 401368 h 406619"/>
                  <a:gd name="connsiteX6" fmla="*/ 5261 w 253115"/>
                  <a:gd name="connsiteY6" fmla="*/ 333277 h 406619"/>
                  <a:gd name="connsiteX7" fmla="*/ 156632 w 253115"/>
                  <a:gd name="connsiteY7" fmla="*/ 28226 h 406619"/>
                  <a:gd name="connsiteX8" fmla="*/ 224841 w 253115"/>
                  <a:gd name="connsiteY8" fmla="*/ 5252 h 406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115" h="406619">
                    <a:moveTo>
                      <a:pt x="224841" y="5252"/>
                    </a:moveTo>
                    <a:lnTo>
                      <a:pt x="224841" y="5252"/>
                    </a:lnTo>
                    <a:cubicBezTo>
                      <a:pt x="249936" y="17654"/>
                      <a:pt x="260279" y="48307"/>
                      <a:pt x="247855" y="73343"/>
                    </a:cubicBezTo>
                    <a:lnTo>
                      <a:pt x="96484" y="378394"/>
                    </a:lnTo>
                    <a:cubicBezTo>
                      <a:pt x="84060" y="403446"/>
                      <a:pt x="53354" y="413771"/>
                      <a:pt x="28275" y="401368"/>
                    </a:cubicBezTo>
                    <a:lnTo>
                      <a:pt x="28275" y="401368"/>
                    </a:lnTo>
                    <a:cubicBezTo>
                      <a:pt x="3180" y="388966"/>
                      <a:pt x="-7163" y="358313"/>
                      <a:pt x="5261" y="333277"/>
                    </a:cubicBezTo>
                    <a:lnTo>
                      <a:pt x="156632" y="28226"/>
                    </a:lnTo>
                    <a:cubicBezTo>
                      <a:pt x="169056" y="3174"/>
                      <a:pt x="199762" y="-7151"/>
                      <a:pt x="224841" y="5252"/>
                    </a:cubicBezTo>
                    <a:close/>
                  </a:path>
                </a:pathLst>
              </a:custGeom>
              <a:solidFill>
                <a:srgbClr val="EE7623"/>
              </a:solidFill>
              <a:ln w="1526"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2596947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738B8-EA5D-9F04-5250-5653F5F104C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F59E0F-21BF-0489-8F1D-B099B971690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7AF368-EED1-4178-BC3A-8C3690AAB4F2}" type="slidenum">
              <a:rPr kumimoji="0" lang="en-GB" sz="1000" b="0" i="0" u="none" strike="noStrike" kern="1200" cap="none" spc="0" normalizeH="0" baseline="0" noProof="0" smtClean="0">
                <a:ln>
                  <a:noFill/>
                </a:ln>
                <a:solidFill>
                  <a:srgbClr val="1E1E1E"/>
                </a:solidFill>
                <a:effectLst/>
                <a:uLnTx/>
                <a:uFillTx/>
                <a:latin typeface="Open San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000" b="0" i="0" u="none" strike="noStrike" kern="1200" cap="none" spc="0" normalizeH="0" baseline="0" noProof="0" dirty="0">
              <a:ln>
                <a:noFill/>
              </a:ln>
              <a:solidFill>
                <a:srgbClr val="1E1E1E"/>
              </a:solidFill>
              <a:effectLst/>
              <a:uLnTx/>
              <a:uFillTx/>
              <a:latin typeface="Open Sans"/>
              <a:ea typeface="+mn-ea"/>
              <a:cs typeface="+mn-cs"/>
            </a:endParaRPr>
          </a:p>
        </p:txBody>
      </p:sp>
      <p:sp>
        <p:nvSpPr>
          <p:cNvPr id="3" name="Title 2">
            <a:extLst>
              <a:ext uri="{FF2B5EF4-FFF2-40B4-BE49-F238E27FC236}">
                <a16:creationId xmlns:a16="http://schemas.microsoft.com/office/drawing/2014/main" id="{79782CF7-5375-6A78-6B85-8041A47F0CE0}"/>
              </a:ext>
            </a:extLst>
          </p:cNvPr>
          <p:cNvSpPr>
            <a:spLocks noGrp="1"/>
          </p:cNvSpPr>
          <p:nvPr>
            <p:ph type="title"/>
          </p:nvPr>
        </p:nvSpPr>
        <p:spPr>
          <a:xfrm>
            <a:off x="640080" y="450679"/>
            <a:ext cx="3931920" cy="410968"/>
          </a:xfrm>
        </p:spPr>
        <p:txBody>
          <a:bodyPr/>
          <a:lstStyle/>
          <a:p>
            <a:r>
              <a:rPr lang="en-IE" dirty="0">
                <a:solidFill>
                  <a:schemeClr val="tx2"/>
                </a:solidFill>
                <a:latin typeface="+mj-lt"/>
              </a:rPr>
              <a:t>Ireland Gender Pay Gap</a:t>
            </a:r>
            <a:br>
              <a:rPr lang="en-IE" sz="2000" dirty="0">
                <a:latin typeface="+mj-lt"/>
              </a:rPr>
            </a:br>
            <a:br>
              <a:rPr lang="en-IE" sz="2000" dirty="0">
                <a:latin typeface="+mj-lt"/>
              </a:rPr>
            </a:br>
            <a:endParaRPr lang="en-US" sz="2000" dirty="0">
              <a:latin typeface="+mj-lt"/>
            </a:endParaRPr>
          </a:p>
        </p:txBody>
      </p:sp>
      <p:sp>
        <p:nvSpPr>
          <p:cNvPr id="4" name="TextBox 3">
            <a:extLst>
              <a:ext uri="{FF2B5EF4-FFF2-40B4-BE49-F238E27FC236}">
                <a16:creationId xmlns:a16="http://schemas.microsoft.com/office/drawing/2014/main" id="{576B5010-034A-D4A1-64AA-668FBBF4304D}"/>
              </a:ext>
            </a:extLst>
          </p:cNvPr>
          <p:cNvSpPr txBox="1"/>
          <p:nvPr/>
        </p:nvSpPr>
        <p:spPr>
          <a:xfrm>
            <a:off x="640080" y="1707041"/>
            <a:ext cx="4751898" cy="3231654"/>
          </a:xfrm>
          <a:prstGeom prst="rect">
            <a:avLst/>
          </a:prstGeom>
          <a:noFill/>
        </p:spPr>
        <p:txBody>
          <a:bodyPr wrap="square" rtlCol="0">
            <a:spAutoFit/>
          </a:bodyPr>
          <a:lstStyle/>
          <a:p>
            <a:r>
              <a:rPr lang="en-GB" sz="1200" dirty="0"/>
              <a:t>At Apex, we strive to deliver a service to our clients like no other. Our people are the backbone to providing this service and we are proud that we have a diverse workforce </a:t>
            </a:r>
            <a:r>
              <a:rPr lang="en-GB" sz="1200"/>
              <a:t>across 40 </a:t>
            </a:r>
            <a:r>
              <a:rPr lang="en-GB" sz="1200" dirty="0"/>
              <a:t>locations globally. </a:t>
            </a:r>
          </a:p>
          <a:p>
            <a:endParaRPr lang="en-GB" sz="1200" dirty="0"/>
          </a:p>
          <a:p>
            <a:r>
              <a:rPr lang="en-GB" sz="1200" dirty="0"/>
              <a:t>We embrace these cultures and look to our colleagues to be themselves so that they feel safe, engaged and empowered. </a:t>
            </a:r>
          </a:p>
          <a:p>
            <a:endParaRPr lang="en-GB" sz="1200" dirty="0"/>
          </a:p>
          <a:p>
            <a:r>
              <a:rPr lang="en-GB" sz="1200" dirty="0"/>
              <a:t>The purpose of providing the Gender Pay Gap report is to demonstrate and engage our staff with meaningful metrics so that they can see the journey of improvement that Apex Ireland are making. </a:t>
            </a:r>
          </a:p>
          <a:p>
            <a:endParaRPr lang="en-GB" sz="1200" dirty="0"/>
          </a:p>
          <a:p>
            <a:r>
              <a:rPr lang="en-GB" sz="1200" dirty="0"/>
              <a:t>In this report, we outline the difference in average earnings between males and females in Ireland. This is based on all permanent employees and does not differentiate between levels of seniority. </a:t>
            </a:r>
            <a:endParaRPr lang="en-US" sz="1200" dirty="0"/>
          </a:p>
        </p:txBody>
      </p:sp>
      <p:pic>
        <p:nvPicPr>
          <p:cNvPr id="13" name="Picture 12" descr="Exchanging ideas in the boardroom">
            <a:extLst>
              <a:ext uri="{FF2B5EF4-FFF2-40B4-BE49-F238E27FC236}">
                <a16:creationId xmlns:a16="http://schemas.microsoft.com/office/drawing/2014/main" id="{0B5F7EAA-CEE2-DD76-26F8-B1717E91F3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5243" y="0"/>
            <a:ext cx="6516758" cy="6858000"/>
          </a:xfrm>
          <a:prstGeom prst="rect">
            <a:avLst/>
          </a:prstGeom>
        </p:spPr>
      </p:pic>
    </p:spTree>
    <p:extLst>
      <p:ext uri="{BB962C8B-B14F-4D97-AF65-F5344CB8AC3E}">
        <p14:creationId xmlns:p14="http://schemas.microsoft.com/office/powerpoint/2010/main" val="768686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CB5D2-9D04-6AFE-B921-9A3F19A9844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AB2C092-8EB8-22A6-A78F-21D601DEC66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7AF368-EED1-4178-BC3A-8C3690AAB4F2}" type="slidenum">
              <a:rPr kumimoji="0" lang="en-GB" sz="1000" b="0" i="0" u="none" strike="noStrike" kern="1200" cap="none" spc="0" normalizeH="0" baseline="0" noProof="0" smtClean="0">
                <a:ln>
                  <a:noFill/>
                </a:ln>
                <a:solidFill>
                  <a:srgbClr val="1E1E1E"/>
                </a:solidFill>
                <a:effectLst/>
                <a:uLnTx/>
                <a:uFillTx/>
                <a:latin typeface="Open San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000" b="0" i="0" u="none" strike="noStrike" kern="1200" cap="none" spc="0" normalizeH="0" baseline="0" noProof="0" dirty="0">
              <a:ln>
                <a:noFill/>
              </a:ln>
              <a:solidFill>
                <a:srgbClr val="1E1E1E"/>
              </a:solidFill>
              <a:effectLst/>
              <a:uLnTx/>
              <a:uFillTx/>
              <a:latin typeface="Open Sans"/>
              <a:ea typeface="+mn-ea"/>
              <a:cs typeface="+mn-cs"/>
            </a:endParaRPr>
          </a:p>
        </p:txBody>
      </p:sp>
      <p:sp>
        <p:nvSpPr>
          <p:cNvPr id="3" name="Title 2">
            <a:extLst>
              <a:ext uri="{FF2B5EF4-FFF2-40B4-BE49-F238E27FC236}">
                <a16:creationId xmlns:a16="http://schemas.microsoft.com/office/drawing/2014/main" id="{5A984261-B51E-623E-D9BE-3DF1C2ECA9F1}"/>
              </a:ext>
            </a:extLst>
          </p:cNvPr>
          <p:cNvSpPr>
            <a:spLocks noGrp="1"/>
          </p:cNvSpPr>
          <p:nvPr>
            <p:ph type="title"/>
          </p:nvPr>
        </p:nvSpPr>
        <p:spPr>
          <a:xfrm>
            <a:off x="776682" y="419632"/>
            <a:ext cx="3782321" cy="373504"/>
          </a:xfrm>
        </p:spPr>
        <p:txBody>
          <a:bodyPr/>
          <a:lstStyle/>
          <a:p>
            <a:r>
              <a:rPr lang="en-IE" dirty="0">
                <a:solidFill>
                  <a:schemeClr val="tx2"/>
                </a:solidFill>
                <a:latin typeface="+mj-lt"/>
              </a:rPr>
              <a:t>Interpreting the Data </a:t>
            </a:r>
            <a:br>
              <a:rPr lang="en-IE" dirty="0">
                <a:solidFill>
                  <a:schemeClr val="tx2"/>
                </a:solidFill>
                <a:latin typeface="+mj-lt"/>
              </a:rPr>
            </a:br>
            <a:br>
              <a:rPr lang="en-IE" dirty="0">
                <a:solidFill>
                  <a:schemeClr val="tx2"/>
                </a:solidFill>
                <a:latin typeface="+mj-lt"/>
              </a:rPr>
            </a:br>
            <a:endParaRPr lang="en-US" dirty="0">
              <a:solidFill>
                <a:schemeClr val="tx2"/>
              </a:solidFill>
              <a:latin typeface="+mj-lt"/>
            </a:endParaRPr>
          </a:p>
        </p:txBody>
      </p:sp>
      <p:sp>
        <p:nvSpPr>
          <p:cNvPr id="26" name="TextBox 25">
            <a:extLst>
              <a:ext uri="{FF2B5EF4-FFF2-40B4-BE49-F238E27FC236}">
                <a16:creationId xmlns:a16="http://schemas.microsoft.com/office/drawing/2014/main" id="{D6D6DE90-077B-63F4-10BC-E2C232045E42}"/>
              </a:ext>
            </a:extLst>
          </p:cNvPr>
          <p:cNvSpPr txBox="1"/>
          <p:nvPr/>
        </p:nvSpPr>
        <p:spPr>
          <a:xfrm>
            <a:off x="600836" y="1928591"/>
            <a:ext cx="5975810" cy="3978012"/>
          </a:xfrm>
          <a:prstGeom prst="rect">
            <a:avLst/>
          </a:prstGeom>
          <a:noFill/>
        </p:spPr>
        <p:txBody>
          <a:bodyPr wrap="square">
            <a:spAutoFit/>
          </a:bodyPr>
          <a:lstStyle/>
          <a:p>
            <a:pPr lvl="0">
              <a:defRPr sz="1800"/>
            </a:pPr>
            <a:r>
              <a:rPr lang="en-US" sz="1200" dirty="0" err="1"/>
              <a:t>Organisations</a:t>
            </a:r>
            <a:r>
              <a:rPr lang="en-US" sz="1200" dirty="0"/>
              <a:t> with over 50 employees are being asked to report on their Gender Pay Gap for the first time in 2025. The data is combined and does not consider differences in the seniority or the role. These employers must publish their reports to their own websites or ensure the reports are accessible to the public in some other manner, by the end of November 2025. </a:t>
            </a:r>
          </a:p>
          <a:p>
            <a:pPr lvl="0">
              <a:defRPr sz="1800"/>
            </a:pPr>
            <a:endParaRPr lang="en-US" sz="1200" dirty="0"/>
          </a:p>
          <a:p>
            <a:pPr lvl="0">
              <a:defRPr sz="1800"/>
            </a:pPr>
            <a:r>
              <a:rPr lang="en-US" sz="1200" dirty="0"/>
              <a:t>In 2025, Apex Group have 4 entities in Ireland that we are required to report on. For this reason, we are presenting data on Apex Fund Services (Ireland) Limited, Bridge Management Limited, Apex IFS Limited and Apex Fund Company services Limited. </a:t>
            </a:r>
          </a:p>
          <a:p>
            <a:pPr lvl="0">
              <a:defRPr sz="1800"/>
            </a:pPr>
            <a:endParaRPr kumimoji="0" lang="en-US" sz="1200" b="0" i="0" u="none" strike="noStrike" kern="1200" cap="none" spc="0" normalizeH="0" baseline="0" noProof="0" dirty="0">
              <a:ln>
                <a:noFill/>
              </a:ln>
              <a:solidFill>
                <a:srgbClr val="1E1E1E"/>
              </a:solidFill>
              <a:effectLst/>
              <a:uLnTx/>
              <a:uFillTx/>
              <a:latin typeface="Open Sans"/>
              <a:ea typeface="+mn-ea"/>
              <a:cs typeface="+mn-cs"/>
            </a:endParaRPr>
          </a:p>
          <a:p>
            <a:pPr lvl="0">
              <a:defRPr sz="1800"/>
            </a:pPr>
            <a:r>
              <a:rPr lang="en-US" sz="1200" dirty="0">
                <a:solidFill>
                  <a:srgbClr val="1E1E1E"/>
                </a:solidFill>
                <a:latin typeface="Open Sans"/>
              </a:rPr>
              <a:t>The report is based on payroll data for the period covering the 30</a:t>
            </a:r>
            <a:r>
              <a:rPr lang="en-US" sz="1200" baseline="30000" dirty="0">
                <a:solidFill>
                  <a:srgbClr val="1E1E1E"/>
                </a:solidFill>
                <a:latin typeface="Open Sans"/>
              </a:rPr>
              <a:t>th</a:t>
            </a:r>
            <a:r>
              <a:rPr lang="en-US" sz="1200" dirty="0">
                <a:solidFill>
                  <a:srgbClr val="1E1E1E"/>
                </a:solidFill>
                <a:latin typeface="Open Sans"/>
              </a:rPr>
              <a:t> June 2025. The figures will be presents in two ways:</a:t>
            </a:r>
          </a:p>
          <a:p>
            <a:pPr lvl="0">
              <a:defRPr sz="1800"/>
            </a:pPr>
            <a:endParaRPr lang="en-US" sz="1200" dirty="0">
              <a:solidFill>
                <a:srgbClr val="1E1E1E"/>
              </a:solidFill>
              <a:latin typeface="Open Sans"/>
            </a:endParaRPr>
          </a:p>
          <a:p>
            <a:pPr marL="342900" lvl="0" indent="-342900">
              <a:buAutoNum type="arabicPeriod"/>
              <a:defRPr sz="1800"/>
            </a:pPr>
            <a:r>
              <a:rPr lang="en-US" sz="1200" dirty="0">
                <a:solidFill>
                  <a:srgbClr val="1E1E1E"/>
                </a:solidFill>
                <a:latin typeface="Open Sans"/>
              </a:rPr>
              <a:t>Mean gap pay – difference between the average pay of men and women, expressed as a percentage of men’s mean pay.</a:t>
            </a:r>
          </a:p>
          <a:p>
            <a:pPr marL="342900" lvl="0" indent="-342900">
              <a:buAutoNum type="arabicPeriod"/>
              <a:defRPr sz="1800"/>
            </a:pPr>
            <a:endParaRPr lang="en-US" sz="1200" dirty="0">
              <a:solidFill>
                <a:srgbClr val="1E1E1E"/>
              </a:solidFill>
              <a:latin typeface="Open Sans"/>
            </a:endParaRPr>
          </a:p>
          <a:p>
            <a:pPr marL="342900" lvl="0" indent="-342900">
              <a:buAutoNum type="arabicPeriod"/>
              <a:defRPr sz="1800"/>
            </a:pPr>
            <a:r>
              <a:rPr lang="en-US" sz="1200" dirty="0">
                <a:solidFill>
                  <a:srgbClr val="1E1E1E"/>
                </a:solidFill>
                <a:latin typeface="Open Sans"/>
              </a:rPr>
              <a:t>Median pay gap – difference between the middle pay values of men and women, expressed as a percentage of men’s median pay. </a:t>
            </a:r>
          </a:p>
          <a:p>
            <a:pPr lvl="0">
              <a:defRPr sz="1800"/>
            </a:pPr>
            <a:endParaRPr kumimoji="0" lang="en-US" sz="1400" b="0" i="0" u="none" strike="noStrike" kern="1200" cap="none" spc="0" normalizeH="0" baseline="0" noProof="0" dirty="0">
              <a:ln>
                <a:noFill/>
              </a:ln>
              <a:solidFill>
                <a:srgbClr val="1E1E1E"/>
              </a:solidFill>
              <a:effectLst/>
              <a:uLnTx/>
              <a:uFillTx/>
              <a:latin typeface="Open Sans"/>
              <a:ea typeface="+mn-ea"/>
              <a:cs typeface="+mn-cs"/>
            </a:endParaRPr>
          </a:p>
          <a:p>
            <a:pPr lvl="0">
              <a:defRPr sz="1800"/>
            </a:pPr>
            <a:endParaRPr kumimoji="0" lang="en-US" sz="1050" b="0" i="0" u="none" strike="noStrike" kern="1200" cap="none" spc="0" normalizeH="0" baseline="0" noProof="0" dirty="0">
              <a:ln>
                <a:noFill/>
              </a:ln>
              <a:solidFill>
                <a:srgbClr val="1E1E1E"/>
              </a:solidFill>
              <a:effectLst/>
              <a:uLnTx/>
              <a:uFillTx/>
              <a:latin typeface="Open Sans"/>
              <a:ea typeface="+mn-ea"/>
              <a:cs typeface="+mn-cs"/>
            </a:endParaRPr>
          </a:p>
        </p:txBody>
      </p:sp>
      <p:sp>
        <p:nvSpPr>
          <p:cNvPr id="4" name="TextBox 3">
            <a:extLst>
              <a:ext uri="{FF2B5EF4-FFF2-40B4-BE49-F238E27FC236}">
                <a16:creationId xmlns:a16="http://schemas.microsoft.com/office/drawing/2014/main" id="{1BCD7002-260F-1FF9-7EF6-B5E0D8D8FCC8}"/>
              </a:ext>
            </a:extLst>
          </p:cNvPr>
          <p:cNvSpPr txBox="1"/>
          <p:nvPr/>
        </p:nvSpPr>
        <p:spPr>
          <a:xfrm>
            <a:off x="7219950" y="1928591"/>
            <a:ext cx="3601523" cy="1754326"/>
          </a:xfrm>
          <a:prstGeom prst="rect">
            <a:avLst/>
          </a:prstGeom>
          <a:solidFill>
            <a:schemeClr val="tx2">
              <a:lumMod val="20000"/>
              <a:lumOff val="80000"/>
            </a:schemeClr>
          </a:solidFill>
          <a:ln>
            <a:noFill/>
          </a:ln>
        </p:spPr>
        <p:txBody>
          <a:bodyPr wrap="square" rtlCol="0">
            <a:spAutoFit/>
          </a:bodyPr>
          <a:lstStyle/>
          <a:p>
            <a:r>
              <a:rPr lang="en-GB" sz="1400" dirty="0"/>
              <a:t>Headcount as of 30 June 2025 by entity:</a:t>
            </a:r>
          </a:p>
          <a:p>
            <a:endParaRPr lang="en-GB" sz="1400" dirty="0"/>
          </a:p>
          <a:p>
            <a:r>
              <a:rPr lang="en-GB" sz="1200" dirty="0"/>
              <a:t>1. Apex Fund Services Ireland Limited - 166</a:t>
            </a:r>
          </a:p>
          <a:p>
            <a:r>
              <a:rPr lang="en-GB" sz="1200" dirty="0"/>
              <a:t>2. Apex IFS Limited - 57</a:t>
            </a:r>
          </a:p>
          <a:p>
            <a:r>
              <a:rPr lang="en-GB" sz="1200" dirty="0"/>
              <a:t>3. Bridge Management Services Limited - 58</a:t>
            </a:r>
          </a:p>
          <a:p>
            <a:r>
              <a:rPr lang="en-GB" sz="1200" dirty="0"/>
              <a:t>4. Apex Fund Company Services Limited - 69</a:t>
            </a:r>
          </a:p>
          <a:p>
            <a:endParaRPr lang="en-GB" sz="1400" dirty="0"/>
          </a:p>
          <a:p>
            <a:endParaRPr lang="en-US" dirty="0"/>
          </a:p>
        </p:txBody>
      </p:sp>
    </p:spTree>
    <p:extLst>
      <p:ext uri="{BB962C8B-B14F-4D97-AF65-F5344CB8AC3E}">
        <p14:creationId xmlns:p14="http://schemas.microsoft.com/office/powerpoint/2010/main" val="189521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36EBFE-BA4A-0C6B-404B-24B5B1C62816}"/>
              </a:ext>
            </a:extLst>
          </p:cNvPr>
          <p:cNvSpPr>
            <a:spLocks noGrp="1"/>
          </p:cNvSpPr>
          <p:nvPr>
            <p:ph type="sldNum" sz="quarter" idx="12"/>
          </p:nvPr>
        </p:nvSpPr>
        <p:spPr/>
        <p:txBody>
          <a:bodyPr/>
          <a:lstStyle/>
          <a:p>
            <a:fld id="{9C7AF368-EED1-4178-BC3A-8C3690AAB4F2}" type="slidenum">
              <a:rPr lang="en-GB" smtClean="0"/>
              <a:t>4</a:t>
            </a:fld>
            <a:endParaRPr lang="en-GB" dirty="0"/>
          </a:p>
        </p:txBody>
      </p:sp>
      <p:sp>
        <p:nvSpPr>
          <p:cNvPr id="5" name="TextBox 4">
            <a:extLst>
              <a:ext uri="{FF2B5EF4-FFF2-40B4-BE49-F238E27FC236}">
                <a16:creationId xmlns:a16="http://schemas.microsoft.com/office/drawing/2014/main" id="{9729E1DB-9094-E97B-FBBE-8F7E24A5A0D0}"/>
              </a:ext>
            </a:extLst>
          </p:cNvPr>
          <p:cNvSpPr txBox="1"/>
          <p:nvPr/>
        </p:nvSpPr>
        <p:spPr>
          <a:xfrm>
            <a:off x="546001" y="351997"/>
            <a:ext cx="6461467" cy="461665"/>
          </a:xfrm>
          <a:prstGeom prst="rect">
            <a:avLst/>
          </a:prstGeom>
          <a:noFill/>
        </p:spPr>
        <p:txBody>
          <a:bodyPr wrap="square" rtlCol="0">
            <a:spAutoFit/>
          </a:bodyPr>
          <a:lstStyle/>
          <a:p>
            <a:r>
              <a:rPr lang="en-GB" sz="2400" b="1" dirty="0">
                <a:solidFill>
                  <a:schemeClr val="tx2"/>
                </a:solidFill>
                <a:latin typeface="+mj-lt"/>
                <a:ea typeface="Open Sans" panose="020B0606030504020204" pitchFamily="34" charset="0"/>
                <a:cs typeface="Open Sans" panose="020B0606030504020204" pitchFamily="34" charset="0"/>
              </a:rPr>
              <a:t>Hourly Pay Difference – By entity</a:t>
            </a:r>
            <a:endParaRPr lang="en-US" sz="2400" b="1" dirty="0">
              <a:solidFill>
                <a:schemeClr val="tx2"/>
              </a:solidFill>
              <a:latin typeface="+mj-lt"/>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E1997BC5-85C0-5EC1-33EA-4DE38A627883}"/>
              </a:ext>
            </a:extLst>
          </p:cNvPr>
          <p:cNvSpPr txBox="1"/>
          <p:nvPr/>
        </p:nvSpPr>
        <p:spPr>
          <a:xfrm>
            <a:off x="4981574" y="3116126"/>
            <a:ext cx="2286000" cy="1280160"/>
          </a:xfrm>
          <a:prstGeom prst="rect">
            <a:avLst/>
          </a:prstGeom>
          <a:noFill/>
          <a:ln w="12700">
            <a:solidFill>
              <a:schemeClr val="tx1"/>
            </a:solidFill>
          </a:ln>
        </p:spPr>
        <p:txBody>
          <a:bodyPr wrap="square" rtlCol="0">
            <a:spAutoFit/>
          </a:bodyPr>
          <a:lstStyle/>
          <a:p>
            <a:r>
              <a:rPr lang="en-GB" sz="1200" b="1" dirty="0"/>
              <a:t>Apex Fund Services (Ireland) Limited</a:t>
            </a:r>
          </a:p>
          <a:p>
            <a:endParaRPr lang="en-GB" dirty="0"/>
          </a:p>
          <a:p>
            <a:endParaRPr lang="en-GB" dirty="0"/>
          </a:p>
          <a:p>
            <a:endParaRPr lang="en-GB" dirty="0"/>
          </a:p>
        </p:txBody>
      </p:sp>
      <p:sp>
        <p:nvSpPr>
          <p:cNvPr id="8" name="TextBox 7">
            <a:extLst>
              <a:ext uri="{FF2B5EF4-FFF2-40B4-BE49-F238E27FC236}">
                <a16:creationId xmlns:a16="http://schemas.microsoft.com/office/drawing/2014/main" id="{2F4BC26B-DAC9-D7DB-56F4-3552AE87638D}"/>
              </a:ext>
            </a:extLst>
          </p:cNvPr>
          <p:cNvSpPr txBox="1"/>
          <p:nvPr/>
        </p:nvSpPr>
        <p:spPr>
          <a:xfrm>
            <a:off x="7662867" y="1590924"/>
            <a:ext cx="2286000" cy="1280160"/>
          </a:xfrm>
          <a:prstGeom prst="rect">
            <a:avLst/>
          </a:prstGeom>
          <a:noFill/>
          <a:ln>
            <a:solidFill>
              <a:schemeClr val="accent1"/>
            </a:solidFill>
          </a:ln>
        </p:spPr>
        <p:txBody>
          <a:bodyPr wrap="square" rtlCol="0">
            <a:spAutoFit/>
          </a:bodyPr>
          <a:lstStyle/>
          <a:p>
            <a:r>
              <a:rPr lang="en-GB" sz="1200" b="1" dirty="0"/>
              <a:t>Bridge Management Limited</a:t>
            </a:r>
          </a:p>
          <a:p>
            <a:endParaRPr lang="en-GB" dirty="0"/>
          </a:p>
          <a:p>
            <a:endParaRPr lang="en-GB" dirty="0"/>
          </a:p>
          <a:p>
            <a:endParaRPr lang="en-GB" dirty="0"/>
          </a:p>
          <a:p>
            <a:endParaRPr lang="en-US" dirty="0"/>
          </a:p>
        </p:txBody>
      </p:sp>
      <p:sp>
        <p:nvSpPr>
          <p:cNvPr id="9" name="TextBox 8">
            <a:extLst>
              <a:ext uri="{FF2B5EF4-FFF2-40B4-BE49-F238E27FC236}">
                <a16:creationId xmlns:a16="http://schemas.microsoft.com/office/drawing/2014/main" id="{6837084B-E489-78D3-98BA-E767BEEAC79E}"/>
              </a:ext>
            </a:extLst>
          </p:cNvPr>
          <p:cNvSpPr txBox="1"/>
          <p:nvPr/>
        </p:nvSpPr>
        <p:spPr>
          <a:xfrm>
            <a:off x="4981574" y="1595562"/>
            <a:ext cx="2286000" cy="1280160"/>
          </a:xfrm>
          <a:prstGeom prst="rect">
            <a:avLst/>
          </a:prstGeom>
          <a:noFill/>
          <a:ln>
            <a:solidFill>
              <a:schemeClr val="accent1"/>
            </a:solidFill>
          </a:ln>
        </p:spPr>
        <p:txBody>
          <a:bodyPr wrap="square" rtlCol="0">
            <a:spAutoFit/>
          </a:bodyPr>
          <a:lstStyle/>
          <a:p>
            <a:r>
              <a:rPr lang="en-GB" sz="1200" b="1" dirty="0"/>
              <a:t>Apex Fund Company Services</a:t>
            </a:r>
          </a:p>
          <a:p>
            <a:endParaRPr lang="en-GB" dirty="0"/>
          </a:p>
          <a:p>
            <a:endParaRPr lang="en-GB" dirty="0"/>
          </a:p>
          <a:p>
            <a:endParaRPr lang="en-GB" dirty="0"/>
          </a:p>
          <a:p>
            <a:endParaRPr lang="en-US" dirty="0"/>
          </a:p>
        </p:txBody>
      </p:sp>
      <p:sp>
        <p:nvSpPr>
          <p:cNvPr id="10" name="TextBox 9">
            <a:extLst>
              <a:ext uri="{FF2B5EF4-FFF2-40B4-BE49-F238E27FC236}">
                <a16:creationId xmlns:a16="http://schemas.microsoft.com/office/drawing/2014/main" id="{2341DFC2-E2DA-CFEC-F2F6-50E45E25157B}"/>
              </a:ext>
            </a:extLst>
          </p:cNvPr>
          <p:cNvSpPr txBox="1"/>
          <p:nvPr/>
        </p:nvSpPr>
        <p:spPr>
          <a:xfrm>
            <a:off x="7662867" y="3093903"/>
            <a:ext cx="2286000" cy="1280160"/>
          </a:xfrm>
          <a:prstGeom prst="rect">
            <a:avLst/>
          </a:prstGeom>
          <a:noFill/>
          <a:ln>
            <a:solidFill>
              <a:schemeClr val="accent1"/>
            </a:solidFill>
          </a:ln>
        </p:spPr>
        <p:txBody>
          <a:bodyPr wrap="square" rtlCol="0">
            <a:spAutoFit/>
          </a:bodyPr>
          <a:lstStyle/>
          <a:p>
            <a:r>
              <a:rPr lang="en-GB" sz="1100" b="1" dirty="0"/>
              <a:t>IFS Limited</a:t>
            </a:r>
          </a:p>
          <a:p>
            <a:endParaRPr lang="en-GB" dirty="0"/>
          </a:p>
          <a:p>
            <a:endParaRPr lang="en-GB" dirty="0"/>
          </a:p>
          <a:p>
            <a:endParaRPr lang="en-GB" dirty="0"/>
          </a:p>
          <a:p>
            <a:endParaRPr lang="en-GB" dirty="0"/>
          </a:p>
        </p:txBody>
      </p:sp>
      <p:graphicFrame>
        <p:nvGraphicFramePr>
          <p:cNvPr id="13" name="Table 12">
            <a:extLst>
              <a:ext uri="{FF2B5EF4-FFF2-40B4-BE49-F238E27FC236}">
                <a16:creationId xmlns:a16="http://schemas.microsoft.com/office/drawing/2014/main" id="{C33D6ABB-FD70-2BEB-8CD1-2B09EF14BFE3}"/>
              </a:ext>
            </a:extLst>
          </p:cNvPr>
          <p:cNvGraphicFramePr>
            <a:graphicFrameLocks noGrp="1"/>
          </p:cNvGraphicFramePr>
          <p:nvPr>
            <p:extLst>
              <p:ext uri="{D42A27DB-BD31-4B8C-83A1-F6EECF244321}">
                <p14:modId xmlns:p14="http://schemas.microsoft.com/office/powerpoint/2010/main" val="1973930045"/>
              </p:ext>
            </p:extLst>
          </p:nvPr>
        </p:nvGraphicFramePr>
        <p:xfrm>
          <a:off x="7768035" y="1993774"/>
          <a:ext cx="2246597" cy="710565"/>
        </p:xfrm>
        <a:graphic>
          <a:graphicData uri="http://schemas.openxmlformats.org/drawingml/2006/table">
            <a:tbl>
              <a:tblPr/>
              <a:tblGrid>
                <a:gridCol w="747347">
                  <a:extLst>
                    <a:ext uri="{9D8B030D-6E8A-4147-A177-3AD203B41FA5}">
                      <a16:colId xmlns:a16="http://schemas.microsoft.com/office/drawing/2014/main" val="556598509"/>
                    </a:ext>
                  </a:extLst>
                </a:gridCol>
                <a:gridCol w="637979">
                  <a:extLst>
                    <a:ext uri="{9D8B030D-6E8A-4147-A177-3AD203B41FA5}">
                      <a16:colId xmlns:a16="http://schemas.microsoft.com/office/drawing/2014/main" val="4117357627"/>
                    </a:ext>
                  </a:extLst>
                </a:gridCol>
                <a:gridCol w="861271">
                  <a:extLst>
                    <a:ext uri="{9D8B030D-6E8A-4147-A177-3AD203B41FA5}">
                      <a16:colId xmlns:a16="http://schemas.microsoft.com/office/drawing/2014/main" val="2662022746"/>
                    </a:ext>
                  </a:extLst>
                </a:gridCol>
              </a:tblGrid>
              <a:tr h="182880">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All Employees</a:t>
                      </a:r>
                    </a:p>
                  </a:txBody>
                  <a:tcPr marL="9525" marR="9525" marT="9525" marB="0" anchor="b">
                    <a:lnL>
                      <a:noFill/>
                    </a:lnL>
                    <a:lnR>
                      <a:noFill/>
                    </a:lnR>
                    <a:lnT>
                      <a:noFill/>
                    </a:lnT>
                    <a:lnB>
                      <a:noFill/>
                    </a:lnB>
                    <a:noFill/>
                  </a:tcPr>
                </a:tc>
                <a:tc>
                  <a:txBody>
                    <a:bodyPr/>
                    <a:lstStyle/>
                    <a:p>
                      <a:pPr algn="l" fontAlgn="b">
                        <a:buNone/>
                      </a:pPr>
                      <a:r>
                        <a:rPr lang="en-US" sz="1100" b="0" i="0" u="none" strike="noStrike">
                          <a:solidFill>
                            <a:srgbClr val="000000"/>
                          </a:solidFill>
                          <a:effectLst/>
                          <a:latin typeface="Aptos Narrow" panose="020B0004020202020204" pitchFamily="34" charset="0"/>
                        </a:rPr>
                        <a:t>Part time Employees</a:t>
                      </a:r>
                    </a:p>
                  </a:txBody>
                  <a:tcPr marL="9525" marR="9525" marT="9525" marB="0" anchor="b">
                    <a:lnL>
                      <a:noFill/>
                    </a:lnL>
                    <a:lnR>
                      <a:noFill/>
                    </a:lnR>
                    <a:lnT>
                      <a:noFill/>
                    </a:lnT>
                    <a:lnB>
                      <a:noFill/>
                    </a:lnB>
                    <a:noFill/>
                  </a:tcPr>
                </a:tc>
                <a:extLst>
                  <a:ext uri="{0D108BD9-81ED-4DB2-BD59-A6C34878D82A}">
                    <a16:rowId xmlns:a16="http://schemas.microsoft.com/office/drawing/2014/main" val="2867961919"/>
                  </a:ext>
                </a:extLst>
              </a:tr>
              <a:tr h="182880">
                <a:tc>
                  <a:txBody>
                    <a:bodyPr/>
                    <a:lstStyle/>
                    <a:p>
                      <a:pPr algn="l" fontAlgn="b">
                        <a:buNone/>
                      </a:pPr>
                      <a:r>
                        <a:rPr lang="en-US" sz="1100" b="0" i="0" u="none" strike="noStrike">
                          <a:solidFill>
                            <a:srgbClr val="000000"/>
                          </a:solidFill>
                          <a:effectLst/>
                          <a:latin typeface="Aptos Narrow" panose="020B0004020202020204" pitchFamily="34" charset="0"/>
                        </a:rPr>
                        <a:t>Mean</a:t>
                      </a:r>
                    </a:p>
                  </a:txBody>
                  <a:tcPr marL="9525" marR="9525" marT="9525" marB="0" anchor="b">
                    <a:lnL>
                      <a:noFill/>
                    </a:lnL>
                    <a:lnR>
                      <a:noFill/>
                    </a:lnR>
                    <a:lnT>
                      <a:noFill/>
                    </a:lnT>
                    <a:lnB>
                      <a:noFill/>
                    </a:lnB>
                    <a:noFill/>
                  </a:tcPr>
                </a:tc>
                <a:tc>
                  <a:txBody>
                    <a:bodyPr/>
                    <a:lstStyle/>
                    <a:p>
                      <a:pPr algn="r" fontAlgn="b">
                        <a:buNone/>
                      </a:pPr>
                      <a:r>
                        <a:rPr lang="en-US" sz="1100" b="0" i="0" u="none" strike="noStrike">
                          <a:solidFill>
                            <a:srgbClr val="000000"/>
                          </a:solidFill>
                          <a:effectLst/>
                          <a:latin typeface="Aptos Narrow" panose="020B0004020202020204" pitchFamily="34" charset="0"/>
                        </a:rPr>
                        <a:t>23%</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72%</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260884932"/>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Median</a:t>
                      </a:r>
                    </a:p>
                  </a:txBody>
                  <a:tcPr marL="9525" marR="9525" marT="9525" marB="0" anchor="b">
                    <a:lnL>
                      <a:noFill/>
                    </a:lnL>
                    <a:lnR>
                      <a:noFill/>
                    </a:lnR>
                    <a:lnT>
                      <a:noFill/>
                    </a:lnT>
                    <a:lnB>
                      <a:noFill/>
                    </a:lnB>
                    <a:noFill/>
                  </a:tcPr>
                </a:tc>
                <a:tc>
                  <a:txBody>
                    <a:bodyPr/>
                    <a:lstStyle/>
                    <a:p>
                      <a:pPr algn="r" fontAlgn="b">
                        <a:buNone/>
                      </a:pPr>
                      <a:r>
                        <a:rPr lang="en-US" sz="1100" b="0" i="0" u="none" strike="noStrike">
                          <a:solidFill>
                            <a:srgbClr val="000000"/>
                          </a:solidFill>
                          <a:effectLst/>
                          <a:latin typeface="Aptos Narrow" panose="020B0004020202020204" pitchFamily="34" charset="0"/>
                        </a:rPr>
                        <a:t>10%</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70%</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875521490"/>
                  </a:ext>
                </a:extLst>
              </a:tr>
            </a:tbl>
          </a:graphicData>
        </a:graphic>
      </p:graphicFrame>
      <p:graphicFrame>
        <p:nvGraphicFramePr>
          <p:cNvPr id="14" name="Table 13">
            <a:extLst>
              <a:ext uri="{FF2B5EF4-FFF2-40B4-BE49-F238E27FC236}">
                <a16:creationId xmlns:a16="http://schemas.microsoft.com/office/drawing/2014/main" id="{018DDE41-4088-3ABF-852A-1B077EC3DA61}"/>
              </a:ext>
            </a:extLst>
          </p:cNvPr>
          <p:cNvGraphicFramePr>
            <a:graphicFrameLocks noGrp="1"/>
          </p:cNvGraphicFramePr>
          <p:nvPr>
            <p:extLst>
              <p:ext uri="{D42A27DB-BD31-4B8C-83A1-F6EECF244321}">
                <p14:modId xmlns:p14="http://schemas.microsoft.com/office/powerpoint/2010/main" val="1230550533"/>
              </p:ext>
            </p:extLst>
          </p:nvPr>
        </p:nvGraphicFramePr>
        <p:xfrm>
          <a:off x="5043121" y="1993775"/>
          <a:ext cx="2233248" cy="710565"/>
        </p:xfrm>
        <a:graphic>
          <a:graphicData uri="http://schemas.openxmlformats.org/drawingml/2006/table">
            <a:tbl>
              <a:tblPr/>
              <a:tblGrid>
                <a:gridCol w="742906">
                  <a:extLst>
                    <a:ext uri="{9D8B030D-6E8A-4147-A177-3AD203B41FA5}">
                      <a16:colId xmlns:a16="http://schemas.microsoft.com/office/drawing/2014/main" val="1044745533"/>
                    </a:ext>
                  </a:extLst>
                </a:gridCol>
                <a:gridCol w="634188">
                  <a:extLst>
                    <a:ext uri="{9D8B030D-6E8A-4147-A177-3AD203B41FA5}">
                      <a16:colId xmlns:a16="http://schemas.microsoft.com/office/drawing/2014/main" val="2291150456"/>
                    </a:ext>
                  </a:extLst>
                </a:gridCol>
                <a:gridCol w="856154">
                  <a:extLst>
                    <a:ext uri="{9D8B030D-6E8A-4147-A177-3AD203B41FA5}">
                      <a16:colId xmlns:a16="http://schemas.microsoft.com/office/drawing/2014/main" val="3848514435"/>
                    </a:ext>
                  </a:extLst>
                </a:gridCol>
              </a:tblGrid>
              <a:tr h="182880">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All Employees</a:t>
                      </a: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Part time Employees</a:t>
                      </a:r>
                    </a:p>
                  </a:txBody>
                  <a:tcPr marL="9525" marR="9525" marT="9525" marB="0" anchor="b">
                    <a:lnL>
                      <a:noFill/>
                    </a:lnL>
                    <a:lnR>
                      <a:noFill/>
                    </a:lnR>
                    <a:lnT>
                      <a:noFill/>
                    </a:lnT>
                    <a:lnB>
                      <a:noFill/>
                    </a:lnB>
                    <a:noFill/>
                  </a:tcPr>
                </a:tc>
                <a:extLst>
                  <a:ext uri="{0D108BD9-81ED-4DB2-BD59-A6C34878D82A}">
                    <a16:rowId xmlns:a16="http://schemas.microsoft.com/office/drawing/2014/main" val="3042711625"/>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18%</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-17%</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853151455"/>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Median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1%</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-17%</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04322041"/>
                  </a:ext>
                </a:extLst>
              </a:tr>
            </a:tbl>
          </a:graphicData>
        </a:graphic>
      </p:graphicFrame>
      <p:graphicFrame>
        <p:nvGraphicFramePr>
          <p:cNvPr id="15" name="Table 14">
            <a:extLst>
              <a:ext uri="{FF2B5EF4-FFF2-40B4-BE49-F238E27FC236}">
                <a16:creationId xmlns:a16="http://schemas.microsoft.com/office/drawing/2014/main" id="{964CFBBD-2DB0-593D-7716-BDC38EDDF690}"/>
              </a:ext>
            </a:extLst>
          </p:cNvPr>
          <p:cNvGraphicFramePr>
            <a:graphicFrameLocks noGrp="1"/>
          </p:cNvGraphicFramePr>
          <p:nvPr>
            <p:extLst>
              <p:ext uri="{D42A27DB-BD31-4B8C-83A1-F6EECF244321}">
                <p14:modId xmlns:p14="http://schemas.microsoft.com/office/powerpoint/2010/main" val="70107523"/>
              </p:ext>
            </p:extLst>
          </p:nvPr>
        </p:nvGraphicFramePr>
        <p:xfrm>
          <a:off x="7768035" y="3454060"/>
          <a:ext cx="2221524" cy="710565"/>
        </p:xfrm>
        <a:graphic>
          <a:graphicData uri="http://schemas.openxmlformats.org/drawingml/2006/table">
            <a:tbl>
              <a:tblPr/>
              <a:tblGrid>
                <a:gridCol w="739006">
                  <a:extLst>
                    <a:ext uri="{9D8B030D-6E8A-4147-A177-3AD203B41FA5}">
                      <a16:colId xmlns:a16="http://schemas.microsoft.com/office/drawing/2014/main" val="116709429"/>
                    </a:ext>
                  </a:extLst>
                </a:gridCol>
                <a:gridCol w="630859">
                  <a:extLst>
                    <a:ext uri="{9D8B030D-6E8A-4147-A177-3AD203B41FA5}">
                      <a16:colId xmlns:a16="http://schemas.microsoft.com/office/drawing/2014/main" val="216263515"/>
                    </a:ext>
                  </a:extLst>
                </a:gridCol>
                <a:gridCol w="851659">
                  <a:extLst>
                    <a:ext uri="{9D8B030D-6E8A-4147-A177-3AD203B41FA5}">
                      <a16:colId xmlns:a16="http://schemas.microsoft.com/office/drawing/2014/main" val="3239008885"/>
                    </a:ext>
                  </a:extLst>
                </a:gridCol>
              </a:tblGrid>
              <a:tr h="182880">
                <a:tc>
                  <a:txBody>
                    <a:bodyPr/>
                    <a:lstStyle/>
                    <a:p>
                      <a:pPr algn="l" fontAlgn="b">
                        <a:buNone/>
                      </a:pP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All Employees</a:t>
                      </a: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Part time Employees</a:t>
                      </a:r>
                    </a:p>
                  </a:txBody>
                  <a:tcPr marL="9525" marR="9525" marT="9525" marB="0" anchor="b">
                    <a:lnL>
                      <a:noFill/>
                    </a:lnL>
                    <a:lnR>
                      <a:noFill/>
                    </a:lnR>
                    <a:lnT>
                      <a:noFill/>
                    </a:lnT>
                    <a:lnB>
                      <a:noFill/>
                    </a:lnB>
                    <a:noFill/>
                  </a:tcPr>
                </a:tc>
                <a:extLst>
                  <a:ext uri="{0D108BD9-81ED-4DB2-BD59-A6C34878D82A}">
                    <a16:rowId xmlns:a16="http://schemas.microsoft.com/office/drawing/2014/main" val="436550239"/>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13%</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25%</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166271502"/>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Median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10%</a:t>
                      </a:r>
                    </a:p>
                  </a:txBody>
                  <a:tcPr marL="9525" marR="9525" marT="9525" marB="0" anchor="b">
                    <a:lnL>
                      <a:noFill/>
                    </a:lnL>
                    <a:lnR>
                      <a:noFill/>
                    </a:lnR>
                    <a:lnT>
                      <a:noFill/>
                    </a:lnT>
                    <a:lnB>
                      <a:noFill/>
                    </a:lnB>
                    <a:noFill/>
                  </a:tcPr>
                </a:tc>
                <a:tc>
                  <a:txBody>
                    <a:bodyPr/>
                    <a:lstStyle/>
                    <a:p>
                      <a:pPr algn="l" fontAlgn="b">
                        <a:buNone/>
                      </a:pPr>
                      <a:r>
                        <a:rPr lang="en-GB" sz="1100" b="0" i="0" u="none" strike="noStrike" dirty="0">
                          <a:solidFill>
                            <a:srgbClr val="000000"/>
                          </a:solidFill>
                          <a:effectLst/>
                          <a:latin typeface="Aptos Narrow" panose="020B0004020202020204" pitchFamily="34" charset="0"/>
                        </a:rPr>
                        <a:t>              24%   </a:t>
                      </a:r>
                      <a:endParaRPr lang="en-US" sz="1100" b="0" i="0" u="none" strike="noStrike" dirty="0">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638586712"/>
                  </a:ext>
                </a:extLst>
              </a:tr>
            </a:tbl>
          </a:graphicData>
        </a:graphic>
      </p:graphicFrame>
      <p:graphicFrame>
        <p:nvGraphicFramePr>
          <p:cNvPr id="16" name="Table 15">
            <a:extLst>
              <a:ext uri="{FF2B5EF4-FFF2-40B4-BE49-F238E27FC236}">
                <a16:creationId xmlns:a16="http://schemas.microsoft.com/office/drawing/2014/main" id="{045682F3-DB00-CE6B-23DD-5A6FA7AC1BF4}"/>
              </a:ext>
            </a:extLst>
          </p:cNvPr>
          <p:cNvGraphicFramePr>
            <a:graphicFrameLocks noGrp="1"/>
          </p:cNvGraphicFramePr>
          <p:nvPr>
            <p:extLst>
              <p:ext uri="{D42A27DB-BD31-4B8C-83A1-F6EECF244321}">
                <p14:modId xmlns:p14="http://schemas.microsoft.com/office/powerpoint/2010/main" val="2720231546"/>
              </p:ext>
            </p:extLst>
          </p:nvPr>
        </p:nvGraphicFramePr>
        <p:xfrm>
          <a:off x="5043121" y="3519094"/>
          <a:ext cx="2224453" cy="710565"/>
        </p:xfrm>
        <a:graphic>
          <a:graphicData uri="http://schemas.openxmlformats.org/drawingml/2006/table">
            <a:tbl>
              <a:tblPr/>
              <a:tblGrid>
                <a:gridCol w="739980">
                  <a:extLst>
                    <a:ext uri="{9D8B030D-6E8A-4147-A177-3AD203B41FA5}">
                      <a16:colId xmlns:a16="http://schemas.microsoft.com/office/drawing/2014/main" val="1310627307"/>
                    </a:ext>
                  </a:extLst>
                </a:gridCol>
                <a:gridCol w="631691">
                  <a:extLst>
                    <a:ext uri="{9D8B030D-6E8A-4147-A177-3AD203B41FA5}">
                      <a16:colId xmlns:a16="http://schemas.microsoft.com/office/drawing/2014/main" val="2547623211"/>
                    </a:ext>
                  </a:extLst>
                </a:gridCol>
                <a:gridCol w="852782">
                  <a:extLst>
                    <a:ext uri="{9D8B030D-6E8A-4147-A177-3AD203B41FA5}">
                      <a16:colId xmlns:a16="http://schemas.microsoft.com/office/drawing/2014/main" val="2951612279"/>
                    </a:ext>
                  </a:extLst>
                </a:gridCol>
              </a:tblGrid>
              <a:tr h="182880">
                <a:tc>
                  <a:txBody>
                    <a:bodyPr/>
                    <a:lstStyle/>
                    <a:p>
                      <a:pPr algn="l" fontAlgn="b">
                        <a:buNone/>
                      </a:pPr>
                      <a:endParaRPr lang="en-US" sz="1100" b="0" i="0" u="none" strike="noStrike">
                        <a:solidFill>
                          <a:srgbClr val="000000"/>
                        </a:solidFill>
                        <a:effectLst/>
                        <a:latin typeface="Aptos Narrow" panose="020B0004020202020204" pitchFamily="34" charset="0"/>
                      </a:endParaRPr>
                    </a:p>
                  </a:txBody>
                  <a:tcPr marL="9525" marR="9525" marT="9525" marB="0" anchor="b">
                    <a:lnL>
                      <a:noFill/>
                    </a:lnL>
                    <a:lnR>
                      <a:noFill/>
                    </a:lnR>
                    <a:lnT>
                      <a:noFill/>
                    </a:lnT>
                    <a:lnB>
                      <a:noFill/>
                    </a:lnB>
                    <a:noFill/>
                  </a:tcPr>
                </a:tc>
                <a:tc>
                  <a:txBody>
                    <a:bodyPr/>
                    <a:lstStyle/>
                    <a:p>
                      <a:pPr algn="l" fontAlgn="b">
                        <a:buNone/>
                      </a:pPr>
                      <a:r>
                        <a:rPr lang="en-US" sz="1100" b="0" i="0" u="none" strike="noStrike" dirty="0">
                          <a:solidFill>
                            <a:srgbClr val="000000"/>
                          </a:solidFill>
                          <a:effectLst/>
                          <a:latin typeface="Aptos Narrow" panose="020B0004020202020204" pitchFamily="34" charset="0"/>
                        </a:rPr>
                        <a:t>All Employees</a:t>
                      </a:r>
                    </a:p>
                  </a:txBody>
                  <a:tcPr marL="9525" marR="9525" marT="9525" marB="0" anchor="b">
                    <a:lnL>
                      <a:noFill/>
                    </a:lnL>
                    <a:lnR>
                      <a:noFill/>
                    </a:lnR>
                    <a:lnT>
                      <a:noFill/>
                    </a:lnT>
                    <a:lnB>
                      <a:noFill/>
                    </a:lnB>
                    <a:noFill/>
                  </a:tcPr>
                </a:tc>
                <a:tc>
                  <a:txBody>
                    <a:bodyPr/>
                    <a:lstStyle/>
                    <a:p>
                      <a:pPr algn="l" fontAlgn="b">
                        <a:buNone/>
                      </a:pPr>
                      <a:r>
                        <a:rPr lang="en-US" sz="1100" b="0" i="0" u="none" strike="noStrike">
                          <a:solidFill>
                            <a:srgbClr val="000000"/>
                          </a:solidFill>
                          <a:effectLst/>
                          <a:latin typeface="Aptos Narrow" panose="020B0004020202020204" pitchFamily="34" charset="0"/>
                        </a:rPr>
                        <a:t>Part time Employees</a:t>
                      </a:r>
                    </a:p>
                  </a:txBody>
                  <a:tcPr marL="9525" marR="9525" marT="9525" marB="0" anchor="b">
                    <a:lnL>
                      <a:noFill/>
                    </a:lnL>
                    <a:lnR>
                      <a:noFill/>
                    </a:lnR>
                    <a:lnT>
                      <a:noFill/>
                    </a:lnT>
                    <a:lnB>
                      <a:noFill/>
                    </a:lnB>
                    <a:noFill/>
                  </a:tcPr>
                </a:tc>
                <a:extLst>
                  <a:ext uri="{0D108BD9-81ED-4DB2-BD59-A6C34878D82A}">
                    <a16:rowId xmlns:a16="http://schemas.microsoft.com/office/drawing/2014/main" val="3023068084"/>
                  </a:ext>
                </a:extLst>
              </a:tr>
              <a:tr h="182880">
                <a:tc>
                  <a:txBody>
                    <a:bodyPr/>
                    <a:lstStyle/>
                    <a:p>
                      <a:pPr algn="l" fontAlgn="b">
                        <a:buNone/>
                      </a:pPr>
                      <a:r>
                        <a:rPr lang="en-US" sz="1100" b="0" i="0" u="none" strike="noStrike" dirty="0">
                          <a:solidFill>
                            <a:srgbClr val="000000"/>
                          </a:solidFill>
                          <a:effectLst/>
                          <a:latin typeface="Aptos Narrow" panose="020B0004020202020204" pitchFamily="34" charset="0"/>
                        </a:rPr>
                        <a:t>Mean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5%</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2008232103"/>
                  </a:ext>
                </a:extLst>
              </a:tr>
              <a:tr h="182880">
                <a:tc>
                  <a:txBody>
                    <a:bodyPr/>
                    <a:lstStyle/>
                    <a:p>
                      <a:pPr algn="l" fontAlgn="b">
                        <a:buNone/>
                      </a:pPr>
                      <a:r>
                        <a:rPr lang="en-US" sz="1100" b="0" i="0" u="none" strike="noStrike">
                          <a:solidFill>
                            <a:srgbClr val="000000"/>
                          </a:solidFill>
                          <a:effectLst/>
                          <a:latin typeface="Aptos Narrow" panose="020B0004020202020204" pitchFamily="34" charset="0"/>
                        </a:rPr>
                        <a:t>Median</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2%</a:t>
                      </a:r>
                    </a:p>
                  </a:txBody>
                  <a:tcPr marL="9525" marR="9525" marT="9525" marB="0" anchor="b">
                    <a:lnL>
                      <a:noFill/>
                    </a:lnL>
                    <a:lnR>
                      <a:noFill/>
                    </a:lnR>
                    <a:lnT>
                      <a:noFill/>
                    </a:lnT>
                    <a:lnB>
                      <a:noFill/>
                    </a:lnB>
                    <a:noFill/>
                  </a:tcPr>
                </a:tc>
                <a:tc>
                  <a:txBody>
                    <a:bodyPr/>
                    <a:lstStyle/>
                    <a:p>
                      <a:pPr algn="r" fontAlgn="b">
                        <a:buNone/>
                      </a:pPr>
                      <a:r>
                        <a:rPr lang="en-US" sz="1100" b="0" i="0" u="none" strike="noStrike" dirty="0">
                          <a:solidFill>
                            <a:srgbClr val="000000"/>
                          </a:solidFill>
                          <a:effectLst/>
                          <a:latin typeface="Aptos Narrow" panose="020B0004020202020204" pitchFamily="34" charset="0"/>
                        </a:rPr>
                        <a:t>0%</a:t>
                      </a:r>
                    </a:p>
                  </a:txBody>
                  <a:tcPr marL="9525" marR="9525" marT="9525" marB="0" anchor="b">
                    <a:lnL>
                      <a:noFill/>
                    </a:lnL>
                    <a:lnR>
                      <a:noFill/>
                    </a:lnR>
                    <a:lnT>
                      <a:noFill/>
                    </a:lnT>
                    <a:lnB>
                      <a:noFill/>
                    </a:lnB>
                    <a:noFill/>
                  </a:tcPr>
                </a:tc>
                <a:extLst>
                  <a:ext uri="{0D108BD9-81ED-4DB2-BD59-A6C34878D82A}">
                    <a16:rowId xmlns:a16="http://schemas.microsoft.com/office/drawing/2014/main" val="4052809557"/>
                  </a:ext>
                </a:extLst>
              </a:tr>
            </a:tbl>
          </a:graphicData>
        </a:graphic>
      </p:graphicFrame>
      <p:sp>
        <p:nvSpPr>
          <p:cNvPr id="4" name="TextBox 3">
            <a:extLst>
              <a:ext uri="{FF2B5EF4-FFF2-40B4-BE49-F238E27FC236}">
                <a16:creationId xmlns:a16="http://schemas.microsoft.com/office/drawing/2014/main" id="{C246F394-41D8-E354-AFE6-5807FA6E6950}"/>
              </a:ext>
            </a:extLst>
          </p:cNvPr>
          <p:cNvSpPr txBox="1"/>
          <p:nvPr/>
        </p:nvSpPr>
        <p:spPr>
          <a:xfrm>
            <a:off x="546001" y="1581648"/>
            <a:ext cx="3858945" cy="3231654"/>
          </a:xfrm>
          <a:prstGeom prst="rect">
            <a:avLst/>
          </a:prstGeom>
          <a:noFill/>
        </p:spPr>
        <p:txBody>
          <a:bodyPr wrap="square" rtlCol="0">
            <a:spAutoFit/>
          </a:bodyPr>
          <a:lstStyle/>
          <a:p>
            <a:r>
              <a:rPr lang="en-GB" sz="1200" dirty="0"/>
              <a:t>Whilst there is a relatively balanced headcount  between male and female employees in the entities reviewed, there are gaps which indicates that we have a lower representation of women at the senior level roles. </a:t>
            </a:r>
          </a:p>
          <a:p>
            <a:endParaRPr lang="en-GB" sz="1200" dirty="0"/>
          </a:p>
          <a:p>
            <a:r>
              <a:rPr lang="en-GB" sz="1200" dirty="0"/>
              <a:t>Further analysis of the data reveals that the gap in Apex Fund Company Services is due to the mix of employees under the entity are support functions or Global roles. This has led to a wider gap but in the context of their peers within the function, aligns more appropriately. </a:t>
            </a:r>
          </a:p>
          <a:p>
            <a:endParaRPr lang="en-GB" sz="1200" dirty="0"/>
          </a:p>
          <a:p>
            <a:r>
              <a:rPr lang="en-GB" sz="1200" dirty="0"/>
              <a:t>We have a small number of females and males availing of part-time hours, but this data indicates that females are more likely to work part-time than their male counterparts.</a:t>
            </a:r>
            <a:endParaRPr lang="en-US" sz="1200" dirty="0"/>
          </a:p>
        </p:txBody>
      </p:sp>
    </p:spTree>
    <p:extLst>
      <p:ext uri="{BB962C8B-B14F-4D97-AF65-F5344CB8AC3E}">
        <p14:creationId xmlns:p14="http://schemas.microsoft.com/office/powerpoint/2010/main" val="1934958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AD3FD-3A5D-E56B-B19F-754FA5E44D8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9AF55-D80B-41A6-9060-5B1629107AE3}"/>
              </a:ext>
            </a:extLst>
          </p:cNvPr>
          <p:cNvSpPr>
            <a:spLocks noGrp="1"/>
          </p:cNvSpPr>
          <p:nvPr>
            <p:ph type="sldNum" sz="quarter" idx="12"/>
          </p:nvPr>
        </p:nvSpPr>
        <p:spPr/>
        <p:txBody>
          <a:bodyPr/>
          <a:lstStyle/>
          <a:p>
            <a:fld id="{9C7AF368-EED1-4178-BC3A-8C3690AAB4F2}" type="slidenum">
              <a:rPr lang="en-GB" smtClean="0"/>
              <a:t>5</a:t>
            </a:fld>
            <a:endParaRPr lang="en-GB" dirty="0"/>
          </a:p>
        </p:txBody>
      </p:sp>
      <p:sp>
        <p:nvSpPr>
          <p:cNvPr id="5" name="TextBox 4">
            <a:extLst>
              <a:ext uri="{FF2B5EF4-FFF2-40B4-BE49-F238E27FC236}">
                <a16:creationId xmlns:a16="http://schemas.microsoft.com/office/drawing/2014/main" id="{DAE46B3E-7ABC-DB24-72AE-29F51107BE20}"/>
              </a:ext>
            </a:extLst>
          </p:cNvPr>
          <p:cNvSpPr txBox="1"/>
          <p:nvPr/>
        </p:nvSpPr>
        <p:spPr>
          <a:xfrm>
            <a:off x="544683" y="367383"/>
            <a:ext cx="6281518" cy="461665"/>
          </a:xfrm>
          <a:prstGeom prst="rect">
            <a:avLst/>
          </a:prstGeom>
          <a:noFill/>
        </p:spPr>
        <p:txBody>
          <a:bodyPr wrap="square" rtlCol="0">
            <a:spAutoFit/>
          </a:bodyPr>
          <a:lstStyle/>
          <a:p>
            <a:r>
              <a:rPr lang="en-GB" sz="2400" b="1" dirty="0">
                <a:solidFill>
                  <a:schemeClr val="tx2"/>
                </a:solidFill>
                <a:latin typeface="+mj-lt"/>
                <a:ea typeface="Open Sans" panose="020B0606030504020204" pitchFamily="34" charset="0"/>
                <a:cs typeface="Open Sans" panose="020B0606030504020204" pitchFamily="34" charset="0"/>
              </a:rPr>
              <a:t>Pay Gap Figures by entity - Bonus</a:t>
            </a:r>
            <a:endParaRPr lang="en-US" sz="2400" b="1" dirty="0">
              <a:solidFill>
                <a:schemeClr val="tx2"/>
              </a:solidFill>
              <a:latin typeface="+mj-lt"/>
              <a:ea typeface="Open Sans" panose="020B0606030504020204" pitchFamily="34" charset="0"/>
              <a:cs typeface="Open Sans" panose="020B0606030504020204" pitchFamily="34" charset="0"/>
            </a:endParaRPr>
          </a:p>
        </p:txBody>
      </p:sp>
      <p:cxnSp>
        <p:nvCxnSpPr>
          <p:cNvPr id="4" name="Straight Connector 3">
            <a:extLst>
              <a:ext uri="{FF2B5EF4-FFF2-40B4-BE49-F238E27FC236}">
                <a16:creationId xmlns:a16="http://schemas.microsoft.com/office/drawing/2014/main" id="{71D109E7-0478-40A4-19B2-3D6666355D42}"/>
              </a:ext>
            </a:extLst>
          </p:cNvPr>
          <p:cNvCxnSpPr>
            <a:cxnSpLocks/>
          </p:cNvCxnSpPr>
          <p:nvPr/>
        </p:nvCxnSpPr>
        <p:spPr>
          <a:xfrm flipH="1">
            <a:off x="1274885" y="3429000"/>
            <a:ext cx="48211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6305DA1-0010-B68A-F6E2-1F964C87878E}"/>
              </a:ext>
            </a:extLst>
          </p:cNvPr>
          <p:cNvCxnSpPr>
            <a:cxnSpLocks/>
          </p:cNvCxnSpPr>
          <p:nvPr/>
        </p:nvCxnSpPr>
        <p:spPr>
          <a:xfrm>
            <a:off x="3519487" y="1849587"/>
            <a:ext cx="0" cy="3390861"/>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9CA57FB-7A09-09C6-899C-77A4F191A5C5}"/>
              </a:ext>
            </a:extLst>
          </p:cNvPr>
          <p:cNvSpPr txBox="1"/>
          <p:nvPr/>
        </p:nvSpPr>
        <p:spPr>
          <a:xfrm>
            <a:off x="1324927" y="2020858"/>
            <a:ext cx="2194560" cy="1138773"/>
          </a:xfrm>
          <a:prstGeom prst="rect">
            <a:avLst/>
          </a:prstGeom>
          <a:noFill/>
        </p:spPr>
        <p:txBody>
          <a:bodyPr wrap="square" rtlCol="0">
            <a:spAutoFit/>
          </a:bodyPr>
          <a:lstStyle/>
          <a:p>
            <a:r>
              <a:rPr lang="en-GB" sz="1200" dirty="0"/>
              <a:t>Apex Fund Services Ireland Limited</a:t>
            </a:r>
          </a:p>
          <a:p>
            <a:endParaRPr lang="en-GB" sz="1600" dirty="0"/>
          </a:p>
          <a:p>
            <a:r>
              <a:rPr lang="en-GB" sz="1400" b="1" dirty="0"/>
              <a:t>Mean – 20%</a:t>
            </a:r>
          </a:p>
          <a:p>
            <a:r>
              <a:rPr lang="en-GB" sz="1400" b="1" dirty="0"/>
              <a:t>Median - -90%</a:t>
            </a:r>
            <a:endParaRPr lang="en-US" sz="1400" b="1" dirty="0"/>
          </a:p>
        </p:txBody>
      </p:sp>
      <p:sp>
        <p:nvSpPr>
          <p:cNvPr id="17" name="TextBox 16">
            <a:extLst>
              <a:ext uri="{FF2B5EF4-FFF2-40B4-BE49-F238E27FC236}">
                <a16:creationId xmlns:a16="http://schemas.microsoft.com/office/drawing/2014/main" id="{7A99ACDE-7650-D904-A2DE-2E90820D306E}"/>
              </a:ext>
            </a:extLst>
          </p:cNvPr>
          <p:cNvSpPr txBox="1"/>
          <p:nvPr/>
        </p:nvSpPr>
        <p:spPr>
          <a:xfrm>
            <a:off x="3810952" y="2020858"/>
            <a:ext cx="2194560" cy="954107"/>
          </a:xfrm>
          <a:prstGeom prst="rect">
            <a:avLst/>
          </a:prstGeom>
          <a:noFill/>
        </p:spPr>
        <p:txBody>
          <a:bodyPr wrap="square" rtlCol="0">
            <a:spAutoFit/>
          </a:bodyPr>
          <a:lstStyle/>
          <a:p>
            <a:r>
              <a:rPr lang="en-GB" sz="1200" dirty="0"/>
              <a:t>Apex IFS Limited</a:t>
            </a:r>
          </a:p>
          <a:p>
            <a:endParaRPr lang="en-GB" sz="1600" dirty="0"/>
          </a:p>
          <a:p>
            <a:r>
              <a:rPr lang="en-GB" sz="1400" b="1" dirty="0"/>
              <a:t>Mean – 69%</a:t>
            </a:r>
          </a:p>
          <a:p>
            <a:r>
              <a:rPr lang="en-GB" sz="1400" b="1" dirty="0"/>
              <a:t>Median – -450%</a:t>
            </a:r>
            <a:endParaRPr lang="en-US" sz="1400" b="1" dirty="0"/>
          </a:p>
        </p:txBody>
      </p:sp>
      <p:sp>
        <p:nvSpPr>
          <p:cNvPr id="18" name="TextBox 17">
            <a:extLst>
              <a:ext uri="{FF2B5EF4-FFF2-40B4-BE49-F238E27FC236}">
                <a16:creationId xmlns:a16="http://schemas.microsoft.com/office/drawing/2014/main" id="{2C9FCF53-60C7-F6F5-935E-CB4DE698927C}"/>
              </a:ext>
            </a:extLst>
          </p:cNvPr>
          <p:cNvSpPr txBox="1"/>
          <p:nvPr/>
        </p:nvSpPr>
        <p:spPr>
          <a:xfrm>
            <a:off x="1402522" y="3670788"/>
            <a:ext cx="1825501" cy="1138773"/>
          </a:xfrm>
          <a:prstGeom prst="rect">
            <a:avLst/>
          </a:prstGeom>
          <a:noFill/>
        </p:spPr>
        <p:txBody>
          <a:bodyPr wrap="square" rtlCol="0">
            <a:spAutoFit/>
          </a:bodyPr>
          <a:lstStyle/>
          <a:p>
            <a:r>
              <a:rPr lang="en-GB" sz="1200" dirty="0"/>
              <a:t>Bridge Fund Management Limited</a:t>
            </a:r>
          </a:p>
          <a:p>
            <a:endParaRPr lang="en-GB" sz="1600" dirty="0"/>
          </a:p>
          <a:p>
            <a:r>
              <a:rPr lang="en-GB" sz="1400" b="1" dirty="0"/>
              <a:t>Mean – 78%</a:t>
            </a:r>
          </a:p>
          <a:p>
            <a:r>
              <a:rPr lang="en-GB" sz="1400" b="1" dirty="0"/>
              <a:t>Median – 17%</a:t>
            </a:r>
            <a:endParaRPr lang="en-US" sz="1400" b="1" dirty="0"/>
          </a:p>
        </p:txBody>
      </p:sp>
      <p:sp>
        <p:nvSpPr>
          <p:cNvPr id="19" name="TextBox 18">
            <a:extLst>
              <a:ext uri="{FF2B5EF4-FFF2-40B4-BE49-F238E27FC236}">
                <a16:creationId xmlns:a16="http://schemas.microsoft.com/office/drawing/2014/main" id="{E5B821C6-C07D-9474-27C3-5B5B45583B01}"/>
              </a:ext>
            </a:extLst>
          </p:cNvPr>
          <p:cNvSpPr txBox="1"/>
          <p:nvPr/>
        </p:nvSpPr>
        <p:spPr>
          <a:xfrm>
            <a:off x="3810952" y="3666391"/>
            <a:ext cx="2194560" cy="1138773"/>
          </a:xfrm>
          <a:prstGeom prst="rect">
            <a:avLst/>
          </a:prstGeom>
          <a:noFill/>
        </p:spPr>
        <p:txBody>
          <a:bodyPr wrap="square" rtlCol="0">
            <a:spAutoFit/>
          </a:bodyPr>
          <a:lstStyle/>
          <a:p>
            <a:r>
              <a:rPr lang="en-GB" sz="1200" dirty="0"/>
              <a:t>Apex Fund Company Services Limited</a:t>
            </a:r>
          </a:p>
          <a:p>
            <a:endParaRPr lang="en-US" sz="1600" dirty="0"/>
          </a:p>
          <a:p>
            <a:r>
              <a:rPr lang="en-US" sz="1400" b="1" dirty="0"/>
              <a:t>Mean – 37%</a:t>
            </a:r>
          </a:p>
          <a:p>
            <a:r>
              <a:rPr lang="en-US" sz="1400" b="1" dirty="0"/>
              <a:t>Median – 84%</a:t>
            </a:r>
          </a:p>
        </p:txBody>
      </p:sp>
      <p:sp>
        <p:nvSpPr>
          <p:cNvPr id="9" name="TextBox 8">
            <a:extLst>
              <a:ext uri="{FF2B5EF4-FFF2-40B4-BE49-F238E27FC236}">
                <a16:creationId xmlns:a16="http://schemas.microsoft.com/office/drawing/2014/main" id="{2D05E8D3-8BB6-B4E4-1E76-35AEEF3E2CAB}"/>
              </a:ext>
            </a:extLst>
          </p:cNvPr>
          <p:cNvSpPr txBox="1"/>
          <p:nvPr/>
        </p:nvSpPr>
        <p:spPr>
          <a:xfrm>
            <a:off x="6708531" y="2101362"/>
            <a:ext cx="3552092" cy="1384995"/>
          </a:xfrm>
          <a:prstGeom prst="rect">
            <a:avLst/>
          </a:prstGeom>
          <a:noFill/>
        </p:spPr>
        <p:txBody>
          <a:bodyPr wrap="square" rtlCol="0">
            <a:spAutoFit/>
          </a:bodyPr>
          <a:lstStyle/>
          <a:p>
            <a:r>
              <a:rPr lang="en-GB" sz="1200" dirty="0"/>
              <a:t>Our bonus information tells us that we have a higher number of males in such areas as Sales, Business Development and Operations where commission opportunities are more prevalent. </a:t>
            </a:r>
          </a:p>
          <a:p>
            <a:endParaRPr lang="en-GB" sz="1200" dirty="0"/>
          </a:p>
          <a:p>
            <a:r>
              <a:rPr lang="en-GB" sz="1200" dirty="0"/>
              <a:t>We are committed to driving these figures to parity for males and females.   </a:t>
            </a:r>
            <a:endParaRPr lang="en-US" sz="1200" dirty="0"/>
          </a:p>
        </p:txBody>
      </p:sp>
    </p:spTree>
    <p:extLst>
      <p:ext uri="{BB962C8B-B14F-4D97-AF65-F5344CB8AC3E}">
        <p14:creationId xmlns:p14="http://schemas.microsoft.com/office/powerpoint/2010/main" val="996073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7DD81-95AE-BB52-F2FB-7193F936F47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E03DDB4-B507-7A31-679B-5CC530242FF9}"/>
              </a:ext>
            </a:extLst>
          </p:cNvPr>
          <p:cNvSpPr>
            <a:spLocks noGrp="1"/>
          </p:cNvSpPr>
          <p:nvPr>
            <p:ph type="sldNum" sz="quarter" idx="12"/>
          </p:nvPr>
        </p:nvSpPr>
        <p:spPr/>
        <p:txBody>
          <a:bodyPr/>
          <a:lstStyle/>
          <a:p>
            <a:fld id="{9C7AF368-EED1-4178-BC3A-8C3690AAB4F2}" type="slidenum">
              <a:rPr lang="en-GB" smtClean="0"/>
              <a:t>6</a:t>
            </a:fld>
            <a:endParaRPr lang="en-GB" dirty="0"/>
          </a:p>
        </p:txBody>
      </p:sp>
      <p:sp>
        <p:nvSpPr>
          <p:cNvPr id="5" name="TextBox 4">
            <a:extLst>
              <a:ext uri="{FF2B5EF4-FFF2-40B4-BE49-F238E27FC236}">
                <a16:creationId xmlns:a16="http://schemas.microsoft.com/office/drawing/2014/main" id="{8F6CE4EA-3D6B-7638-E05E-9A684A2CC9EB}"/>
              </a:ext>
            </a:extLst>
          </p:cNvPr>
          <p:cNvSpPr txBox="1"/>
          <p:nvPr/>
        </p:nvSpPr>
        <p:spPr>
          <a:xfrm>
            <a:off x="651510" y="412759"/>
            <a:ext cx="6623392" cy="461665"/>
          </a:xfrm>
          <a:prstGeom prst="rect">
            <a:avLst/>
          </a:prstGeom>
          <a:noFill/>
        </p:spPr>
        <p:txBody>
          <a:bodyPr wrap="square" rtlCol="0">
            <a:spAutoFit/>
          </a:bodyPr>
          <a:lstStyle/>
          <a:p>
            <a:r>
              <a:rPr lang="en-GB" sz="2400" b="1" dirty="0">
                <a:solidFill>
                  <a:schemeClr val="tx2"/>
                </a:solidFill>
                <a:latin typeface="+mj-lt"/>
                <a:ea typeface="Open Sans" panose="020B0606030504020204" pitchFamily="34" charset="0"/>
                <a:cs typeface="Open Sans" panose="020B0606030504020204" pitchFamily="34" charset="0"/>
              </a:rPr>
              <a:t>Pay Gap Figures by entity – Pay Quartiles</a:t>
            </a:r>
            <a:endParaRPr lang="en-US" sz="2400" b="1" dirty="0">
              <a:solidFill>
                <a:schemeClr val="tx2"/>
              </a:solidFill>
              <a:latin typeface="+mj-lt"/>
              <a:ea typeface="Open Sans" panose="020B0606030504020204" pitchFamily="34" charset="0"/>
              <a:cs typeface="Open Sans" panose="020B0606030504020204" pitchFamily="34" charset="0"/>
            </a:endParaRPr>
          </a:p>
        </p:txBody>
      </p:sp>
      <p:graphicFrame>
        <p:nvGraphicFramePr>
          <p:cNvPr id="3" name="Table 2">
            <a:extLst>
              <a:ext uri="{FF2B5EF4-FFF2-40B4-BE49-F238E27FC236}">
                <a16:creationId xmlns:a16="http://schemas.microsoft.com/office/drawing/2014/main" id="{5270AFFC-5502-BB68-3B30-5E5CE151AA53}"/>
              </a:ext>
            </a:extLst>
          </p:cNvPr>
          <p:cNvGraphicFramePr>
            <a:graphicFrameLocks noGrp="1"/>
          </p:cNvGraphicFramePr>
          <p:nvPr>
            <p:extLst>
              <p:ext uri="{D42A27DB-BD31-4B8C-83A1-F6EECF244321}">
                <p14:modId xmlns:p14="http://schemas.microsoft.com/office/powerpoint/2010/main" val="2903075192"/>
              </p:ext>
            </p:extLst>
          </p:nvPr>
        </p:nvGraphicFramePr>
        <p:xfrm>
          <a:off x="1209333" y="1263660"/>
          <a:ext cx="7590926" cy="1162360"/>
        </p:xfrm>
        <a:graphic>
          <a:graphicData uri="http://schemas.openxmlformats.org/drawingml/2006/table">
            <a:tbl>
              <a:tblPr firstRow="1" bandRow="1">
                <a:tableStyleId>{21E4AEA4-8DFA-4A89-87EB-49C32662AFE0}</a:tableStyleId>
              </a:tblPr>
              <a:tblGrid>
                <a:gridCol w="1084418">
                  <a:extLst>
                    <a:ext uri="{9D8B030D-6E8A-4147-A177-3AD203B41FA5}">
                      <a16:colId xmlns:a16="http://schemas.microsoft.com/office/drawing/2014/main" val="1355599994"/>
                    </a:ext>
                  </a:extLst>
                </a:gridCol>
                <a:gridCol w="1084418">
                  <a:extLst>
                    <a:ext uri="{9D8B030D-6E8A-4147-A177-3AD203B41FA5}">
                      <a16:colId xmlns:a16="http://schemas.microsoft.com/office/drawing/2014/main" val="2128955298"/>
                    </a:ext>
                  </a:extLst>
                </a:gridCol>
                <a:gridCol w="1084418">
                  <a:extLst>
                    <a:ext uri="{9D8B030D-6E8A-4147-A177-3AD203B41FA5}">
                      <a16:colId xmlns:a16="http://schemas.microsoft.com/office/drawing/2014/main" val="1189378452"/>
                    </a:ext>
                  </a:extLst>
                </a:gridCol>
                <a:gridCol w="1084418">
                  <a:extLst>
                    <a:ext uri="{9D8B030D-6E8A-4147-A177-3AD203B41FA5}">
                      <a16:colId xmlns:a16="http://schemas.microsoft.com/office/drawing/2014/main" val="3013452990"/>
                    </a:ext>
                  </a:extLst>
                </a:gridCol>
                <a:gridCol w="1084418">
                  <a:extLst>
                    <a:ext uri="{9D8B030D-6E8A-4147-A177-3AD203B41FA5}">
                      <a16:colId xmlns:a16="http://schemas.microsoft.com/office/drawing/2014/main" val="491916157"/>
                    </a:ext>
                  </a:extLst>
                </a:gridCol>
                <a:gridCol w="1084418">
                  <a:extLst>
                    <a:ext uri="{9D8B030D-6E8A-4147-A177-3AD203B41FA5}">
                      <a16:colId xmlns:a16="http://schemas.microsoft.com/office/drawing/2014/main" val="3109184911"/>
                    </a:ext>
                  </a:extLst>
                </a:gridCol>
                <a:gridCol w="1084418">
                  <a:extLst>
                    <a:ext uri="{9D8B030D-6E8A-4147-A177-3AD203B41FA5}">
                      <a16:colId xmlns:a16="http://schemas.microsoft.com/office/drawing/2014/main" val="2711834732"/>
                    </a:ext>
                  </a:extLst>
                </a:gridCol>
              </a:tblGrid>
              <a:tr h="469688">
                <a:tc>
                  <a:txBody>
                    <a:bodyPr/>
                    <a:lstStyle/>
                    <a:p>
                      <a:r>
                        <a:rPr lang="en-GB" sz="800" dirty="0"/>
                        <a:t>Apex Fund Services (Ireland) Limited</a:t>
                      </a:r>
                      <a:endParaRPr lang="en-US" sz="800" dirty="0"/>
                    </a:p>
                  </a:txBody>
                  <a:tcPr marL="85398" marR="85398" marT="42699" marB="42699"/>
                </a:tc>
                <a:tc>
                  <a:txBody>
                    <a:bodyPr/>
                    <a:lstStyle/>
                    <a:p>
                      <a:endParaRPr lang="en-US" sz="800" dirty="0"/>
                    </a:p>
                  </a:txBody>
                  <a:tcPr marL="85398" marR="85398" marT="42699" marB="42699"/>
                </a:tc>
                <a:tc>
                  <a:txBody>
                    <a:bodyPr/>
                    <a:lstStyle/>
                    <a:p>
                      <a:r>
                        <a:rPr lang="en-GB" sz="1100" dirty="0"/>
                        <a:t>Lower</a:t>
                      </a:r>
                      <a:endParaRPr lang="en-US" sz="1100" dirty="0"/>
                    </a:p>
                  </a:txBody>
                  <a:tcPr marL="85398" marR="85398" marT="42699" marB="42699"/>
                </a:tc>
                <a:tc>
                  <a:txBody>
                    <a:bodyPr/>
                    <a:lstStyle/>
                    <a:p>
                      <a:r>
                        <a:rPr lang="en-GB" sz="1100" dirty="0"/>
                        <a:t>Lower Middle</a:t>
                      </a:r>
                      <a:endParaRPr lang="en-US" sz="1100" dirty="0"/>
                    </a:p>
                  </a:txBody>
                  <a:tcPr marL="85398" marR="85398" marT="42699" marB="42699"/>
                </a:tc>
                <a:tc>
                  <a:txBody>
                    <a:bodyPr/>
                    <a:lstStyle/>
                    <a:p>
                      <a:r>
                        <a:rPr lang="en-GB" sz="1100" dirty="0"/>
                        <a:t>Upper Middle</a:t>
                      </a:r>
                      <a:endParaRPr lang="en-US" sz="1100" dirty="0"/>
                    </a:p>
                  </a:txBody>
                  <a:tcPr marL="85398" marR="85398" marT="42699" marB="42699"/>
                </a:tc>
                <a:tc>
                  <a:txBody>
                    <a:bodyPr/>
                    <a:lstStyle/>
                    <a:p>
                      <a:r>
                        <a:rPr lang="en-GB" sz="1100" dirty="0"/>
                        <a:t>Upper</a:t>
                      </a:r>
                      <a:endParaRPr lang="en-US" sz="1100" dirty="0"/>
                    </a:p>
                  </a:txBody>
                  <a:tcPr marL="85398" marR="85398" marT="42699" marB="42699"/>
                </a:tc>
                <a:tc>
                  <a:txBody>
                    <a:bodyPr/>
                    <a:lstStyle/>
                    <a:p>
                      <a:r>
                        <a:rPr lang="en-GB" sz="1100" dirty="0"/>
                        <a:t>Total</a:t>
                      </a:r>
                      <a:endParaRPr lang="en-US" sz="1100" dirty="0"/>
                    </a:p>
                  </a:txBody>
                  <a:tcPr marL="85398" marR="85398" marT="42699" marB="42699"/>
                </a:tc>
                <a:extLst>
                  <a:ext uri="{0D108BD9-81ED-4DB2-BD59-A6C34878D82A}">
                    <a16:rowId xmlns:a16="http://schemas.microsoft.com/office/drawing/2014/main" val="632926561"/>
                  </a:ext>
                </a:extLst>
              </a:tr>
              <a:tr h="346336">
                <a:tc>
                  <a:txBody>
                    <a:bodyPr/>
                    <a:lstStyle/>
                    <a:p>
                      <a:endParaRPr lang="en-US" sz="1100" dirty="0"/>
                    </a:p>
                  </a:txBody>
                  <a:tcPr marL="85398" marR="85398" marT="42699" marB="42699"/>
                </a:tc>
                <a:tc>
                  <a:txBody>
                    <a:bodyPr/>
                    <a:lstStyle/>
                    <a:p>
                      <a:r>
                        <a:rPr lang="en-GB" sz="1100" dirty="0"/>
                        <a:t>Women</a:t>
                      </a:r>
                      <a:endParaRPr lang="en-US" sz="1100" dirty="0"/>
                    </a:p>
                  </a:txBody>
                  <a:tcPr marL="85398" marR="85398" marT="42699" marB="42699"/>
                </a:tc>
                <a:tc>
                  <a:txBody>
                    <a:bodyPr/>
                    <a:lstStyle/>
                    <a:p>
                      <a:pPr algn="ctr"/>
                      <a:r>
                        <a:rPr lang="en-GB" sz="1100" dirty="0"/>
                        <a:t>47.8%</a:t>
                      </a:r>
                      <a:endParaRPr lang="en-US" sz="1100" dirty="0"/>
                    </a:p>
                  </a:txBody>
                  <a:tcPr marL="85398" marR="85398" marT="42699" marB="42699"/>
                </a:tc>
                <a:tc>
                  <a:txBody>
                    <a:bodyPr/>
                    <a:lstStyle/>
                    <a:p>
                      <a:pPr algn="ctr"/>
                      <a:r>
                        <a:rPr lang="en-GB" sz="1100" dirty="0"/>
                        <a:t>38.2%</a:t>
                      </a:r>
                      <a:endParaRPr lang="en-US" sz="1100" dirty="0"/>
                    </a:p>
                  </a:txBody>
                  <a:tcPr marL="85398" marR="85398" marT="42699" marB="42699"/>
                </a:tc>
                <a:tc>
                  <a:txBody>
                    <a:bodyPr/>
                    <a:lstStyle/>
                    <a:p>
                      <a:pPr algn="ctr"/>
                      <a:r>
                        <a:rPr lang="en-GB" sz="1100" dirty="0"/>
                        <a:t>38.6%</a:t>
                      </a:r>
                      <a:endParaRPr lang="en-US" sz="1100" dirty="0"/>
                    </a:p>
                  </a:txBody>
                  <a:tcPr marL="85398" marR="85398" marT="42699" marB="42699"/>
                </a:tc>
                <a:tc>
                  <a:txBody>
                    <a:bodyPr/>
                    <a:lstStyle/>
                    <a:p>
                      <a:pPr algn="ctr"/>
                      <a:r>
                        <a:rPr lang="en-GB" sz="1100" dirty="0"/>
                        <a:t>41.7%</a:t>
                      </a:r>
                      <a:endParaRPr lang="en-US" sz="1100" dirty="0"/>
                    </a:p>
                  </a:txBody>
                  <a:tcPr marL="85398" marR="85398" marT="42699" marB="42699"/>
                </a:tc>
                <a:tc>
                  <a:txBody>
                    <a:bodyPr/>
                    <a:lstStyle/>
                    <a:p>
                      <a:pPr algn="ctr"/>
                      <a:r>
                        <a:rPr lang="en-GB" sz="1100" dirty="0"/>
                        <a:t>40.7%</a:t>
                      </a:r>
                      <a:endParaRPr lang="en-US" sz="1100" dirty="0"/>
                    </a:p>
                  </a:txBody>
                  <a:tcPr marL="85398" marR="85398" marT="42699" marB="42699"/>
                </a:tc>
                <a:extLst>
                  <a:ext uri="{0D108BD9-81ED-4DB2-BD59-A6C34878D82A}">
                    <a16:rowId xmlns:a16="http://schemas.microsoft.com/office/drawing/2014/main" val="3057709226"/>
                  </a:ext>
                </a:extLst>
              </a:tr>
              <a:tr h="346336">
                <a:tc>
                  <a:txBody>
                    <a:bodyPr/>
                    <a:lstStyle/>
                    <a:p>
                      <a:endParaRPr lang="en-US" sz="1100" dirty="0"/>
                    </a:p>
                  </a:txBody>
                  <a:tcPr marL="85398" marR="85398" marT="42699" marB="42699"/>
                </a:tc>
                <a:tc>
                  <a:txBody>
                    <a:bodyPr/>
                    <a:lstStyle/>
                    <a:p>
                      <a:r>
                        <a:rPr lang="en-GB" sz="1100" dirty="0"/>
                        <a:t>Men</a:t>
                      </a:r>
                      <a:endParaRPr lang="en-US" sz="1100" dirty="0"/>
                    </a:p>
                  </a:txBody>
                  <a:tcPr marL="85398" marR="85398" marT="42699" marB="42699"/>
                </a:tc>
                <a:tc>
                  <a:txBody>
                    <a:bodyPr/>
                    <a:lstStyle/>
                    <a:p>
                      <a:pPr algn="ctr"/>
                      <a:r>
                        <a:rPr lang="en-GB" sz="1100" dirty="0"/>
                        <a:t>52.2%</a:t>
                      </a:r>
                      <a:endParaRPr lang="en-US" sz="1100" dirty="0"/>
                    </a:p>
                  </a:txBody>
                  <a:tcPr marL="85398" marR="85398" marT="42699" marB="42699"/>
                </a:tc>
                <a:tc>
                  <a:txBody>
                    <a:bodyPr/>
                    <a:lstStyle/>
                    <a:p>
                      <a:pPr algn="ctr"/>
                      <a:r>
                        <a:rPr lang="en-GB" sz="1100" dirty="0"/>
                        <a:t>61.8%</a:t>
                      </a:r>
                      <a:endParaRPr lang="en-US" sz="1100" dirty="0"/>
                    </a:p>
                  </a:txBody>
                  <a:tcPr marL="85398" marR="85398" marT="42699" marB="42699"/>
                </a:tc>
                <a:tc>
                  <a:txBody>
                    <a:bodyPr/>
                    <a:lstStyle/>
                    <a:p>
                      <a:pPr algn="ctr"/>
                      <a:r>
                        <a:rPr lang="en-GB" sz="1100" dirty="0"/>
                        <a:t>61.4%</a:t>
                      </a:r>
                      <a:endParaRPr lang="en-US" sz="1100" dirty="0"/>
                    </a:p>
                  </a:txBody>
                  <a:tcPr marL="85398" marR="85398" marT="42699" marB="42699"/>
                </a:tc>
                <a:tc>
                  <a:txBody>
                    <a:bodyPr/>
                    <a:lstStyle/>
                    <a:p>
                      <a:pPr algn="ctr"/>
                      <a:r>
                        <a:rPr lang="en-GB" sz="1100" dirty="0"/>
                        <a:t>58.3%</a:t>
                      </a:r>
                      <a:endParaRPr lang="en-US" sz="1100" dirty="0"/>
                    </a:p>
                  </a:txBody>
                  <a:tcPr marL="85398" marR="85398" marT="42699" marB="42699"/>
                </a:tc>
                <a:tc>
                  <a:txBody>
                    <a:bodyPr/>
                    <a:lstStyle/>
                    <a:p>
                      <a:pPr algn="ctr"/>
                      <a:r>
                        <a:rPr lang="en-GB" sz="1100" dirty="0"/>
                        <a:t>59.3%</a:t>
                      </a:r>
                      <a:endParaRPr lang="en-US" sz="1100" dirty="0"/>
                    </a:p>
                  </a:txBody>
                  <a:tcPr marL="85398" marR="85398" marT="42699" marB="42699"/>
                </a:tc>
                <a:extLst>
                  <a:ext uri="{0D108BD9-81ED-4DB2-BD59-A6C34878D82A}">
                    <a16:rowId xmlns:a16="http://schemas.microsoft.com/office/drawing/2014/main" val="4208221162"/>
                  </a:ext>
                </a:extLst>
              </a:tr>
            </a:tbl>
          </a:graphicData>
        </a:graphic>
      </p:graphicFrame>
      <p:graphicFrame>
        <p:nvGraphicFramePr>
          <p:cNvPr id="4" name="Table 3">
            <a:extLst>
              <a:ext uri="{FF2B5EF4-FFF2-40B4-BE49-F238E27FC236}">
                <a16:creationId xmlns:a16="http://schemas.microsoft.com/office/drawing/2014/main" id="{8BE31890-D971-5AF7-4392-BF3681B2AEED}"/>
              </a:ext>
            </a:extLst>
          </p:cNvPr>
          <p:cNvGraphicFramePr>
            <a:graphicFrameLocks noGrp="1"/>
          </p:cNvGraphicFramePr>
          <p:nvPr>
            <p:extLst>
              <p:ext uri="{D42A27DB-BD31-4B8C-83A1-F6EECF244321}">
                <p14:modId xmlns:p14="http://schemas.microsoft.com/office/powerpoint/2010/main" val="810580167"/>
              </p:ext>
            </p:extLst>
          </p:nvPr>
        </p:nvGraphicFramePr>
        <p:xfrm>
          <a:off x="1209334" y="2556936"/>
          <a:ext cx="7593005" cy="1119968"/>
        </p:xfrm>
        <a:graphic>
          <a:graphicData uri="http://schemas.openxmlformats.org/drawingml/2006/table">
            <a:tbl>
              <a:tblPr firstRow="1" bandRow="1">
                <a:tableStyleId>{21E4AEA4-8DFA-4A89-87EB-49C32662AFE0}</a:tableStyleId>
              </a:tblPr>
              <a:tblGrid>
                <a:gridCol w="1084715">
                  <a:extLst>
                    <a:ext uri="{9D8B030D-6E8A-4147-A177-3AD203B41FA5}">
                      <a16:colId xmlns:a16="http://schemas.microsoft.com/office/drawing/2014/main" val="3267023919"/>
                    </a:ext>
                  </a:extLst>
                </a:gridCol>
                <a:gridCol w="1084715">
                  <a:extLst>
                    <a:ext uri="{9D8B030D-6E8A-4147-A177-3AD203B41FA5}">
                      <a16:colId xmlns:a16="http://schemas.microsoft.com/office/drawing/2014/main" val="2128955298"/>
                    </a:ext>
                  </a:extLst>
                </a:gridCol>
                <a:gridCol w="1084715">
                  <a:extLst>
                    <a:ext uri="{9D8B030D-6E8A-4147-A177-3AD203B41FA5}">
                      <a16:colId xmlns:a16="http://schemas.microsoft.com/office/drawing/2014/main" val="1189378452"/>
                    </a:ext>
                  </a:extLst>
                </a:gridCol>
                <a:gridCol w="1084715">
                  <a:extLst>
                    <a:ext uri="{9D8B030D-6E8A-4147-A177-3AD203B41FA5}">
                      <a16:colId xmlns:a16="http://schemas.microsoft.com/office/drawing/2014/main" val="3013452990"/>
                    </a:ext>
                  </a:extLst>
                </a:gridCol>
                <a:gridCol w="1084715">
                  <a:extLst>
                    <a:ext uri="{9D8B030D-6E8A-4147-A177-3AD203B41FA5}">
                      <a16:colId xmlns:a16="http://schemas.microsoft.com/office/drawing/2014/main" val="491916157"/>
                    </a:ext>
                  </a:extLst>
                </a:gridCol>
                <a:gridCol w="1084715">
                  <a:extLst>
                    <a:ext uri="{9D8B030D-6E8A-4147-A177-3AD203B41FA5}">
                      <a16:colId xmlns:a16="http://schemas.microsoft.com/office/drawing/2014/main" val="3109184911"/>
                    </a:ext>
                  </a:extLst>
                </a:gridCol>
                <a:gridCol w="1084715">
                  <a:extLst>
                    <a:ext uri="{9D8B030D-6E8A-4147-A177-3AD203B41FA5}">
                      <a16:colId xmlns:a16="http://schemas.microsoft.com/office/drawing/2014/main" val="4232188209"/>
                    </a:ext>
                  </a:extLst>
                </a:gridCol>
              </a:tblGrid>
              <a:tr h="427106">
                <a:tc>
                  <a:txBody>
                    <a:bodyPr/>
                    <a:lstStyle/>
                    <a:p>
                      <a:r>
                        <a:rPr lang="en-GB" sz="800" dirty="0"/>
                        <a:t>Apex IFS Limited</a:t>
                      </a:r>
                      <a:endParaRPr lang="en-US" sz="800" dirty="0"/>
                    </a:p>
                  </a:txBody>
                  <a:tcPr marL="85421" marR="85421" marT="42711" marB="42711"/>
                </a:tc>
                <a:tc>
                  <a:txBody>
                    <a:bodyPr/>
                    <a:lstStyle/>
                    <a:p>
                      <a:endParaRPr lang="en-US" sz="900" dirty="0"/>
                    </a:p>
                  </a:txBody>
                  <a:tcPr marL="85421" marR="85421" marT="42711" marB="42711"/>
                </a:tc>
                <a:tc>
                  <a:txBody>
                    <a:bodyPr/>
                    <a:lstStyle/>
                    <a:p>
                      <a:r>
                        <a:rPr lang="en-GB" sz="1100" dirty="0"/>
                        <a:t>Lower</a:t>
                      </a:r>
                      <a:endParaRPr lang="en-US" sz="1100" dirty="0"/>
                    </a:p>
                  </a:txBody>
                  <a:tcPr marL="85421" marR="85421" marT="42711" marB="42711"/>
                </a:tc>
                <a:tc>
                  <a:txBody>
                    <a:bodyPr/>
                    <a:lstStyle/>
                    <a:p>
                      <a:r>
                        <a:rPr lang="en-GB" sz="1100" dirty="0"/>
                        <a:t>Lower Middle</a:t>
                      </a:r>
                      <a:endParaRPr lang="en-US" sz="1100" dirty="0"/>
                    </a:p>
                  </a:txBody>
                  <a:tcPr marL="85421" marR="85421" marT="42711" marB="42711"/>
                </a:tc>
                <a:tc>
                  <a:txBody>
                    <a:bodyPr/>
                    <a:lstStyle/>
                    <a:p>
                      <a:r>
                        <a:rPr lang="en-GB" sz="1100" dirty="0"/>
                        <a:t>Upper Middle</a:t>
                      </a:r>
                      <a:endParaRPr lang="en-US" sz="1100" dirty="0"/>
                    </a:p>
                  </a:txBody>
                  <a:tcPr marL="85421" marR="85421" marT="42711" marB="42711"/>
                </a:tc>
                <a:tc>
                  <a:txBody>
                    <a:bodyPr/>
                    <a:lstStyle/>
                    <a:p>
                      <a:r>
                        <a:rPr lang="en-GB" sz="1100" dirty="0"/>
                        <a:t>Upper</a:t>
                      </a:r>
                      <a:endParaRPr lang="en-US" sz="1100" dirty="0"/>
                    </a:p>
                  </a:txBody>
                  <a:tcPr marL="85421" marR="85421" marT="42711" marB="42711"/>
                </a:tc>
                <a:tc>
                  <a:txBody>
                    <a:bodyPr/>
                    <a:lstStyle/>
                    <a:p>
                      <a:r>
                        <a:rPr lang="en-GB" sz="1100" dirty="0"/>
                        <a:t>Total</a:t>
                      </a:r>
                      <a:endParaRPr lang="en-US" sz="1100" dirty="0"/>
                    </a:p>
                  </a:txBody>
                  <a:tcPr marL="85421" marR="85421" marT="42711" marB="42711"/>
                </a:tc>
                <a:extLst>
                  <a:ext uri="{0D108BD9-81ED-4DB2-BD59-A6C34878D82A}">
                    <a16:rowId xmlns:a16="http://schemas.microsoft.com/office/drawing/2014/main" val="632926561"/>
                  </a:ext>
                </a:extLst>
              </a:tr>
              <a:tr h="346431">
                <a:tc>
                  <a:txBody>
                    <a:bodyPr/>
                    <a:lstStyle/>
                    <a:p>
                      <a:endParaRPr lang="en-US" sz="1100" dirty="0"/>
                    </a:p>
                  </a:txBody>
                  <a:tcPr marL="85421" marR="85421" marT="42711" marB="42711"/>
                </a:tc>
                <a:tc>
                  <a:txBody>
                    <a:bodyPr/>
                    <a:lstStyle/>
                    <a:p>
                      <a:r>
                        <a:rPr lang="en-GB" sz="1100" dirty="0"/>
                        <a:t>Women</a:t>
                      </a:r>
                      <a:endParaRPr lang="en-US" sz="1100" dirty="0"/>
                    </a:p>
                  </a:txBody>
                  <a:tcPr marL="85421" marR="85421" marT="42711" marB="42711"/>
                </a:tc>
                <a:tc>
                  <a:txBody>
                    <a:bodyPr/>
                    <a:lstStyle/>
                    <a:p>
                      <a:pPr algn="ctr"/>
                      <a:r>
                        <a:rPr lang="en-GB" sz="1100" dirty="0"/>
                        <a:t>100%</a:t>
                      </a:r>
                      <a:endParaRPr lang="en-US" sz="1100" dirty="0"/>
                    </a:p>
                  </a:txBody>
                  <a:tcPr marL="85421" marR="85421" marT="42711" marB="42711"/>
                </a:tc>
                <a:tc>
                  <a:txBody>
                    <a:bodyPr/>
                    <a:lstStyle/>
                    <a:p>
                      <a:pPr algn="ctr"/>
                      <a:r>
                        <a:rPr lang="en-GB" sz="1100" dirty="0"/>
                        <a:t>50%</a:t>
                      </a:r>
                      <a:endParaRPr lang="en-US" sz="1100" dirty="0"/>
                    </a:p>
                  </a:txBody>
                  <a:tcPr marL="85421" marR="85421" marT="42711" marB="42711"/>
                </a:tc>
                <a:tc>
                  <a:txBody>
                    <a:bodyPr/>
                    <a:lstStyle/>
                    <a:p>
                      <a:pPr algn="ctr"/>
                      <a:r>
                        <a:rPr lang="en-GB" sz="1100" dirty="0"/>
                        <a:t>55%</a:t>
                      </a:r>
                      <a:endParaRPr lang="en-US" sz="1100" dirty="0"/>
                    </a:p>
                  </a:txBody>
                  <a:tcPr marL="85421" marR="85421" marT="42711" marB="42711"/>
                </a:tc>
                <a:tc>
                  <a:txBody>
                    <a:bodyPr/>
                    <a:lstStyle/>
                    <a:p>
                      <a:pPr algn="ctr"/>
                      <a:r>
                        <a:rPr lang="en-GB" sz="1100" dirty="0"/>
                        <a:t>52.4%</a:t>
                      </a:r>
                      <a:endParaRPr lang="en-US" sz="1100" dirty="0"/>
                    </a:p>
                  </a:txBody>
                  <a:tcPr marL="85421" marR="85421" marT="42711" marB="42711"/>
                </a:tc>
                <a:tc>
                  <a:txBody>
                    <a:bodyPr/>
                    <a:lstStyle/>
                    <a:p>
                      <a:pPr algn="ctr"/>
                      <a:r>
                        <a:rPr lang="en-GB" sz="1100" dirty="0"/>
                        <a:t>58.2%</a:t>
                      </a:r>
                      <a:endParaRPr lang="en-US" sz="1100" dirty="0"/>
                    </a:p>
                  </a:txBody>
                  <a:tcPr marL="85421" marR="85421" marT="42711" marB="42711"/>
                </a:tc>
                <a:extLst>
                  <a:ext uri="{0D108BD9-81ED-4DB2-BD59-A6C34878D82A}">
                    <a16:rowId xmlns:a16="http://schemas.microsoft.com/office/drawing/2014/main" val="3057709226"/>
                  </a:ext>
                </a:extLst>
              </a:tr>
              <a:tr h="346431">
                <a:tc>
                  <a:txBody>
                    <a:bodyPr/>
                    <a:lstStyle/>
                    <a:p>
                      <a:endParaRPr lang="en-US" sz="1100" dirty="0"/>
                    </a:p>
                  </a:txBody>
                  <a:tcPr marL="85421" marR="85421" marT="42711" marB="42711"/>
                </a:tc>
                <a:tc>
                  <a:txBody>
                    <a:bodyPr/>
                    <a:lstStyle/>
                    <a:p>
                      <a:r>
                        <a:rPr lang="en-GB" sz="1100" dirty="0"/>
                        <a:t>Men</a:t>
                      </a:r>
                      <a:endParaRPr lang="en-US" sz="1100" dirty="0"/>
                    </a:p>
                  </a:txBody>
                  <a:tcPr marL="85421" marR="85421" marT="42711" marB="42711"/>
                </a:tc>
                <a:tc>
                  <a:txBody>
                    <a:bodyPr/>
                    <a:lstStyle/>
                    <a:p>
                      <a:pPr algn="ctr"/>
                      <a:r>
                        <a:rPr lang="en-GB" sz="1100" dirty="0"/>
                        <a:t>0%</a:t>
                      </a:r>
                      <a:endParaRPr lang="en-US" sz="1100" dirty="0"/>
                    </a:p>
                  </a:txBody>
                  <a:tcPr marL="85421" marR="85421" marT="42711" marB="42711"/>
                </a:tc>
                <a:tc>
                  <a:txBody>
                    <a:bodyPr/>
                    <a:lstStyle/>
                    <a:p>
                      <a:pPr algn="ctr"/>
                      <a:r>
                        <a:rPr lang="en-GB" sz="1100" dirty="0"/>
                        <a:t>50%</a:t>
                      </a:r>
                      <a:endParaRPr lang="en-US" sz="1100" dirty="0"/>
                    </a:p>
                  </a:txBody>
                  <a:tcPr marL="85421" marR="85421" marT="42711" marB="42711"/>
                </a:tc>
                <a:tc>
                  <a:txBody>
                    <a:bodyPr/>
                    <a:lstStyle/>
                    <a:p>
                      <a:pPr algn="ctr"/>
                      <a:r>
                        <a:rPr lang="en-GB" sz="1100" dirty="0"/>
                        <a:t>45%</a:t>
                      </a:r>
                      <a:endParaRPr lang="en-US" sz="1100" dirty="0"/>
                    </a:p>
                  </a:txBody>
                  <a:tcPr marL="85421" marR="85421" marT="42711" marB="42711"/>
                </a:tc>
                <a:tc>
                  <a:txBody>
                    <a:bodyPr/>
                    <a:lstStyle/>
                    <a:p>
                      <a:pPr algn="ctr"/>
                      <a:r>
                        <a:rPr lang="en-GB" sz="1100" dirty="0"/>
                        <a:t>41.8%</a:t>
                      </a:r>
                      <a:endParaRPr lang="en-US" sz="1100" dirty="0"/>
                    </a:p>
                  </a:txBody>
                  <a:tcPr marL="85421" marR="85421" marT="42711" marB="42711"/>
                </a:tc>
                <a:tc>
                  <a:txBody>
                    <a:bodyPr/>
                    <a:lstStyle/>
                    <a:p>
                      <a:pPr algn="ctr"/>
                      <a:r>
                        <a:rPr lang="en-GB" sz="1100" dirty="0"/>
                        <a:t>41.8%</a:t>
                      </a:r>
                      <a:endParaRPr lang="en-US" sz="1100" dirty="0"/>
                    </a:p>
                  </a:txBody>
                  <a:tcPr marL="85421" marR="85421" marT="42711" marB="42711"/>
                </a:tc>
                <a:extLst>
                  <a:ext uri="{0D108BD9-81ED-4DB2-BD59-A6C34878D82A}">
                    <a16:rowId xmlns:a16="http://schemas.microsoft.com/office/drawing/2014/main" val="4208221162"/>
                  </a:ext>
                </a:extLst>
              </a:tr>
            </a:tbl>
          </a:graphicData>
        </a:graphic>
      </p:graphicFrame>
      <p:graphicFrame>
        <p:nvGraphicFramePr>
          <p:cNvPr id="6" name="Table 5">
            <a:extLst>
              <a:ext uri="{FF2B5EF4-FFF2-40B4-BE49-F238E27FC236}">
                <a16:creationId xmlns:a16="http://schemas.microsoft.com/office/drawing/2014/main" id="{17CC1B5A-9CEA-75D4-406C-40D86ED95A1F}"/>
              </a:ext>
            </a:extLst>
          </p:cNvPr>
          <p:cNvGraphicFramePr>
            <a:graphicFrameLocks noGrp="1"/>
          </p:cNvGraphicFramePr>
          <p:nvPr>
            <p:extLst>
              <p:ext uri="{D42A27DB-BD31-4B8C-83A1-F6EECF244321}">
                <p14:modId xmlns:p14="http://schemas.microsoft.com/office/powerpoint/2010/main" val="2143572846"/>
              </p:ext>
            </p:extLst>
          </p:nvPr>
        </p:nvGraphicFramePr>
        <p:xfrm>
          <a:off x="1209334" y="3804492"/>
          <a:ext cx="7593005" cy="1119968"/>
        </p:xfrm>
        <a:graphic>
          <a:graphicData uri="http://schemas.openxmlformats.org/drawingml/2006/table">
            <a:tbl>
              <a:tblPr firstRow="1" bandRow="1">
                <a:tableStyleId>{21E4AEA4-8DFA-4A89-87EB-49C32662AFE0}</a:tableStyleId>
              </a:tblPr>
              <a:tblGrid>
                <a:gridCol w="1084715">
                  <a:extLst>
                    <a:ext uri="{9D8B030D-6E8A-4147-A177-3AD203B41FA5}">
                      <a16:colId xmlns:a16="http://schemas.microsoft.com/office/drawing/2014/main" val="4100013914"/>
                    </a:ext>
                  </a:extLst>
                </a:gridCol>
                <a:gridCol w="1084715">
                  <a:extLst>
                    <a:ext uri="{9D8B030D-6E8A-4147-A177-3AD203B41FA5}">
                      <a16:colId xmlns:a16="http://schemas.microsoft.com/office/drawing/2014/main" val="2128955298"/>
                    </a:ext>
                  </a:extLst>
                </a:gridCol>
                <a:gridCol w="1084715">
                  <a:extLst>
                    <a:ext uri="{9D8B030D-6E8A-4147-A177-3AD203B41FA5}">
                      <a16:colId xmlns:a16="http://schemas.microsoft.com/office/drawing/2014/main" val="1189378452"/>
                    </a:ext>
                  </a:extLst>
                </a:gridCol>
                <a:gridCol w="1084715">
                  <a:extLst>
                    <a:ext uri="{9D8B030D-6E8A-4147-A177-3AD203B41FA5}">
                      <a16:colId xmlns:a16="http://schemas.microsoft.com/office/drawing/2014/main" val="3013452990"/>
                    </a:ext>
                  </a:extLst>
                </a:gridCol>
                <a:gridCol w="1084715">
                  <a:extLst>
                    <a:ext uri="{9D8B030D-6E8A-4147-A177-3AD203B41FA5}">
                      <a16:colId xmlns:a16="http://schemas.microsoft.com/office/drawing/2014/main" val="491916157"/>
                    </a:ext>
                  </a:extLst>
                </a:gridCol>
                <a:gridCol w="1084715">
                  <a:extLst>
                    <a:ext uri="{9D8B030D-6E8A-4147-A177-3AD203B41FA5}">
                      <a16:colId xmlns:a16="http://schemas.microsoft.com/office/drawing/2014/main" val="3109184911"/>
                    </a:ext>
                  </a:extLst>
                </a:gridCol>
                <a:gridCol w="1084715">
                  <a:extLst>
                    <a:ext uri="{9D8B030D-6E8A-4147-A177-3AD203B41FA5}">
                      <a16:colId xmlns:a16="http://schemas.microsoft.com/office/drawing/2014/main" val="1445962000"/>
                    </a:ext>
                  </a:extLst>
                </a:gridCol>
              </a:tblGrid>
              <a:tr h="427106">
                <a:tc>
                  <a:txBody>
                    <a:bodyPr/>
                    <a:lstStyle/>
                    <a:p>
                      <a:r>
                        <a:rPr lang="en-GB" sz="800" dirty="0"/>
                        <a:t>Bridge Fund Management Ltd</a:t>
                      </a:r>
                      <a:endParaRPr lang="en-US" sz="800" dirty="0"/>
                    </a:p>
                  </a:txBody>
                  <a:tcPr marL="85421" marR="85421" marT="42711" marB="42711"/>
                </a:tc>
                <a:tc>
                  <a:txBody>
                    <a:bodyPr/>
                    <a:lstStyle/>
                    <a:p>
                      <a:endParaRPr lang="en-US" sz="800" dirty="0"/>
                    </a:p>
                  </a:txBody>
                  <a:tcPr marL="85421" marR="85421" marT="42711" marB="42711"/>
                </a:tc>
                <a:tc>
                  <a:txBody>
                    <a:bodyPr/>
                    <a:lstStyle/>
                    <a:p>
                      <a:r>
                        <a:rPr lang="en-GB" sz="1100" dirty="0"/>
                        <a:t>Lower</a:t>
                      </a:r>
                      <a:endParaRPr lang="en-US" sz="1100" dirty="0"/>
                    </a:p>
                  </a:txBody>
                  <a:tcPr marL="85421" marR="85421" marT="42711" marB="42711"/>
                </a:tc>
                <a:tc>
                  <a:txBody>
                    <a:bodyPr/>
                    <a:lstStyle/>
                    <a:p>
                      <a:r>
                        <a:rPr lang="en-GB" sz="1100" dirty="0"/>
                        <a:t>Lower Middle</a:t>
                      </a:r>
                      <a:endParaRPr lang="en-US" sz="1100" dirty="0"/>
                    </a:p>
                  </a:txBody>
                  <a:tcPr marL="85421" marR="85421" marT="42711" marB="42711"/>
                </a:tc>
                <a:tc>
                  <a:txBody>
                    <a:bodyPr/>
                    <a:lstStyle/>
                    <a:p>
                      <a:r>
                        <a:rPr lang="en-GB" sz="1100" dirty="0"/>
                        <a:t>Upper Middle</a:t>
                      </a:r>
                      <a:endParaRPr lang="en-US" sz="1100" dirty="0"/>
                    </a:p>
                  </a:txBody>
                  <a:tcPr marL="85421" marR="85421" marT="42711" marB="42711"/>
                </a:tc>
                <a:tc>
                  <a:txBody>
                    <a:bodyPr/>
                    <a:lstStyle/>
                    <a:p>
                      <a:r>
                        <a:rPr lang="en-GB" sz="1100" dirty="0"/>
                        <a:t>Upper</a:t>
                      </a:r>
                      <a:endParaRPr lang="en-US" sz="1100" dirty="0"/>
                    </a:p>
                  </a:txBody>
                  <a:tcPr marL="85421" marR="85421" marT="42711" marB="42711"/>
                </a:tc>
                <a:tc>
                  <a:txBody>
                    <a:bodyPr/>
                    <a:lstStyle/>
                    <a:p>
                      <a:r>
                        <a:rPr lang="en-GB" sz="1100" dirty="0"/>
                        <a:t>Total</a:t>
                      </a:r>
                      <a:endParaRPr lang="en-US" sz="1100" dirty="0"/>
                    </a:p>
                  </a:txBody>
                  <a:tcPr marL="85421" marR="85421" marT="42711" marB="42711"/>
                </a:tc>
                <a:extLst>
                  <a:ext uri="{0D108BD9-81ED-4DB2-BD59-A6C34878D82A}">
                    <a16:rowId xmlns:a16="http://schemas.microsoft.com/office/drawing/2014/main" val="632926561"/>
                  </a:ext>
                </a:extLst>
              </a:tr>
              <a:tr h="346431">
                <a:tc>
                  <a:txBody>
                    <a:bodyPr/>
                    <a:lstStyle/>
                    <a:p>
                      <a:endParaRPr lang="en-US" sz="1100" dirty="0"/>
                    </a:p>
                  </a:txBody>
                  <a:tcPr marL="85421" marR="85421" marT="42711" marB="42711"/>
                </a:tc>
                <a:tc>
                  <a:txBody>
                    <a:bodyPr/>
                    <a:lstStyle/>
                    <a:p>
                      <a:r>
                        <a:rPr lang="en-GB" sz="1100" dirty="0"/>
                        <a:t>Women</a:t>
                      </a:r>
                      <a:endParaRPr lang="en-US" sz="1100" dirty="0"/>
                    </a:p>
                  </a:txBody>
                  <a:tcPr marL="85421" marR="85421" marT="42711" marB="42711"/>
                </a:tc>
                <a:tc>
                  <a:txBody>
                    <a:bodyPr/>
                    <a:lstStyle/>
                    <a:p>
                      <a:pPr algn="ctr"/>
                      <a:r>
                        <a:rPr lang="en-GB" sz="1100" dirty="0"/>
                        <a:t>64.3%</a:t>
                      </a:r>
                      <a:endParaRPr lang="en-US" sz="1100" dirty="0"/>
                    </a:p>
                  </a:txBody>
                  <a:tcPr marL="85421" marR="85421" marT="42711" marB="42711"/>
                </a:tc>
                <a:tc>
                  <a:txBody>
                    <a:bodyPr/>
                    <a:lstStyle/>
                    <a:p>
                      <a:pPr algn="ctr"/>
                      <a:r>
                        <a:rPr lang="en-GB" sz="1100" dirty="0"/>
                        <a:t>41.7%</a:t>
                      </a:r>
                      <a:endParaRPr lang="en-US" sz="1100" dirty="0"/>
                    </a:p>
                  </a:txBody>
                  <a:tcPr marL="85421" marR="85421" marT="42711" marB="42711"/>
                </a:tc>
                <a:tc>
                  <a:txBody>
                    <a:bodyPr/>
                    <a:lstStyle/>
                    <a:p>
                      <a:pPr algn="ctr"/>
                      <a:r>
                        <a:rPr lang="en-GB" sz="1100" dirty="0"/>
                        <a:t>61.1%</a:t>
                      </a:r>
                      <a:endParaRPr lang="en-US" sz="1100" dirty="0"/>
                    </a:p>
                  </a:txBody>
                  <a:tcPr marL="85421" marR="85421" marT="42711" marB="42711"/>
                </a:tc>
                <a:tc>
                  <a:txBody>
                    <a:bodyPr/>
                    <a:lstStyle/>
                    <a:p>
                      <a:pPr algn="ctr"/>
                      <a:r>
                        <a:rPr lang="en-GB" sz="1100" dirty="0"/>
                        <a:t>30.4%</a:t>
                      </a:r>
                      <a:endParaRPr lang="en-US" sz="1100" dirty="0"/>
                    </a:p>
                  </a:txBody>
                  <a:tcPr marL="85421" marR="85421" marT="42711" marB="42711"/>
                </a:tc>
                <a:tc>
                  <a:txBody>
                    <a:bodyPr/>
                    <a:lstStyle/>
                    <a:p>
                      <a:pPr algn="ctr"/>
                      <a:r>
                        <a:rPr lang="en-GB" sz="1100" dirty="0"/>
                        <a:t>47.8%</a:t>
                      </a:r>
                      <a:endParaRPr lang="en-US" sz="1100" dirty="0"/>
                    </a:p>
                  </a:txBody>
                  <a:tcPr marL="85421" marR="85421" marT="42711" marB="42711"/>
                </a:tc>
                <a:extLst>
                  <a:ext uri="{0D108BD9-81ED-4DB2-BD59-A6C34878D82A}">
                    <a16:rowId xmlns:a16="http://schemas.microsoft.com/office/drawing/2014/main" val="3057709226"/>
                  </a:ext>
                </a:extLst>
              </a:tr>
              <a:tr h="346431">
                <a:tc>
                  <a:txBody>
                    <a:bodyPr/>
                    <a:lstStyle/>
                    <a:p>
                      <a:endParaRPr lang="en-US" sz="1100" dirty="0"/>
                    </a:p>
                  </a:txBody>
                  <a:tcPr marL="85421" marR="85421" marT="42711" marB="42711"/>
                </a:tc>
                <a:tc>
                  <a:txBody>
                    <a:bodyPr/>
                    <a:lstStyle/>
                    <a:p>
                      <a:r>
                        <a:rPr lang="en-GB" sz="1100" dirty="0"/>
                        <a:t>Men</a:t>
                      </a:r>
                      <a:endParaRPr lang="en-US" sz="1100" dirty="0"/>
                    </a:p>
                  </a:txBody>
                  <a:tcPr marL="85421" marR="85421" marT="42711" marB="42711"/>
                </a:tc>
                <a:tc>
                  <a:txBody>
                    <a:bodyPr/>
                    <a:lstStyle/>
                    <a:p>
                      <a:pPr algn="ctr"/>
                      <a:r>
                        <a:rPr lang="en-GB" sz="1100" dirty="0"/>
                        <a:t>35.7%</a:t>
                      </a:r>
                      <a:endParaRPr lang="en-US" sz="1100" dirty="0"/>
                    </a:p>
                  </a:txBody>
                  <a:tcPr marL="85421" marR="85421" marT="42711" marB="42711"/>
                </a:tc>
                <a:tc>
                  <a:txBody>
                    <a:bodyPr/>
                    <a:lstStyle/>
                    <a:p>
                      <a:pPr algn="ctr"/>
                      <a:r>
                        <a:rPr lang="en-GB" sz="1100" dirty="0"/>
                        <a:t>58.3%</a:t>
                      </a:r>
                      <a:endParaRPr lang="en-US" sz="1100" dirty="0"/>
                    </a:p>
                  </a:txBody>
                  <a:tcPr marL="85421" marR="85421" marT="42711" marB="42711"/>
                </a:tc>
                <a:tc>
                  <a:txBody>
                    <a:bodyPr/>
                    <a:lstStyle/>
                    <a:p>
                      <a:pPr algn="ctr"/>
                      <a:r>
                        <a:rPr lang="en-GB" sz="1100" dirty="0"/>
                        <a:t>38.9%</a:t>
                      </a:r>
                      <a:endParaRPr lang="en-US" sz="1100" dirty="0"/>
                    </a:p>
                  </a:txBody>
                  <a:tcPr marL="85421" marR="85421" marT="42711" marB="42711"/>
                </a:tc>
                <a:tc>
                  <a:txBody>
                    <a:bodyPr/>
                    <a:lstStyle/>
                    <a:p>
                      <a:pPr algn="ctr"/>
                      <a:r>
                        <a:rPr lang="en-GB" sz="1100" dirty="0"/>
                        <a:t>69.6%</a:t>
                      </a:r>
                      <a:endParaRPr lang="en-US" sz="1100" dirty="0"/>
                    </a:p>
                  </a:txBody>
                  <a:tcPr marL="85421" marR="85421" marT="42711" marB="42711"/>
                </a:tc>
                <a:tc>
                  <a:txBody>
                    <a:bodyPr/>
                    <a:lstStyle/>
                    <a:p>
                      <a:pPr algn="ctr"/>
                      <a:r>
                        <a:rPr lang="en-GB" sz="1100" dirty="0"/>
                        <a:t>52.2%</a:t>
                      </a:r>
                      <a:endParaRPr lang="en-US" sz="1100" dirty="0"/>
                    </a:p>
                  </a:txBody>
                  <a:tcPr marL="85421" marR="85421" marT="42711" marB="42711"/>
                </a:tc>
                <a:extLst>
                  <a:ext uri="{0D108BD9-81ED-4DB2-BD59-A6C34878D82A}">
                    <a16:rowId xmlns:a16="http://schemas.microsoft.com/office/drawing/2014/main" val="4208221162"/>
                  </a:ext>
                </a:extLst>
              </a:tr>
            </a:tbl>
          </a:graphicData>
        </a:graphic>
      </p:graphicFrame>
      <p:graphicFrame>
        <p:nvGraphicFramePr>
          <p:cNvPr id="11" name="Table 10">
            <a:extLst>
              <a:ext uri="{FF2B5EF4-FFF2-40B4-BE49-F238E27FC236}">
                <a16:creationId xmlns:a16="http://schemas.microsoft.com/office/drawing/2014/main" id="{297208C1-705C-6381-BACF-867194C9C321}"/>
              </a:ext>
            </a:extLst>
          </p:cNvPr>
          <p:cNvGraphicFramePr>
            <a:graphicFrameLocks noGrp="1"/>
          </p:cNvGraphicFramePr>
          <p:nvPr>
            <p:extLst>
              <p:ext uri="{D42A27DB-BD31-4B8C-83A1-F6EECF244321}">
                <p14:modId xmlns:p14="http://schemas.microsoft.com/office/powerpoint/2010/main" val="3626162329"/>
              </p:ext>
            </p:extLst>
          </p:nvPr>
        </p:nvGraphicFramePr>
        <p:xfrm>
          <a:off x="1209334" y="5052048"/>
          <a:ext cx="7590926" cy="1162360"/>
        </p:xfrm>
        <a:graphic>
          <a:graphicData uri="http://schemas.openxmlformats.org/drawingml/2006/table">
            <a:tbl>
              <a:tblPr firstRow="1" bandRow="1">
                <a:tableStyleId>{21E4AEA4-8DFA-4A89-87EB-49C32662AFE0}</a:tableStyleId>
              </a:tblPr>
              <a:tblGrid>
                <a:gridCol w="1084418">
                  <a:extLst>
                    <a:ext uri="{9D8B030D-6E8A-4147-A177-3AD203B41FA5}">
                      <a16:colId xmlns:a16="http://schemas.microsoft.com/office/drawing/2014/main" val="2773564785"/>
                    </a:ext>
                  </a:extLst>
                </a:gridCol>
                <a:gridCol w="1084418">
                  <a:extLst>
                    <a:ext uri="{9D8B030D-6E8A-4147-A177-3AD203B41FA5}">
                      <a16:colId xmlns:a16="http://schemas.microsoft.com/office/drawing/2014/main" val="2128955298"/>
                    </a:ext>
                  </a:extLst>
                </a:gridCol>
                <a:gridCol w="1084418">
                  <a:extLst>
                    <a:ext uri="{9D8B030D-6E8A-4147-A177-3AD203B41FA5}">
                      <a16:colId xmlns:a16="http://schemas.microsoft.com/office/drawing/2014/main" val="1189378452"/>
                    </a:ext>
                  </a:extLst>
                </a:gridCol>
                <a:gridCol w="1084418">
                  <a:extLst>
                    <a:ext uri="{9D8B030D-6E8A-4147-A177-3AD203B41FA5}">
                      <a16:colId xmlns:a16="http://schemas.microsoft.com/office/drawing/2014/main" val="3013452990"/>
                    </a:ext>
                  </a:extLst>
                </a:gridCol>
                <a:gridCol w="1084418">
                  <a:extLst>
                    <a:ext uri="{9D8B030D-6E8A-4147-A177-3AD203B41FA5}">
                      <a16:colId xmlns:a16="http://schemas.microsoft.com/office/drawing/2014/main" val="491916157"/>
                    </a:ext>
                  </a:extLst>
                </a:gridCol>
                <a:gridCol w="1084418">
                  <a:extLst>
                    <a:ext uri="{9D8B030D-6E8A-4147-A177-3AD203B41FA5}">
                      <a16:colId xmlns:a16="http://schemas.microsoft.com/office/drawing/2014/main" val="3109184911"/>
                    </a:ext>
                  </a:extLst>
                </a:gridCol>
                <a:gridCol w="1084418">
                  <a:extLst>
                    <a:ext uri="{9D8B030D-6E8A-4147-A177-3AD203B41FA5}">
                      <a16:colId xmlns:a16="http://schemas.microsoft.com/office/drawing/2014/main" val="3985776494"/>
                    </a:ext>
                  </a:extLst>
                </a:gridCol>
              </a:tblGrid>
              <a:tr h="469688">
                <a:tc>
                  <a:txBody>
                    <a:bodyPr/>
                    <a:lstStyle/>
                    <a:p>
                      <a:r>
                        <a:rPr lang="en-GB" sz="800" dirty="0"/>
                        <a:t>Apex Fund Company Services Limited</a:t>
                      </a:r>
                      <a:endParaRPr lang="en-US" sz="800" dirty="0"/>
                    </a:p>
                  </a:txBody>
                  <a:tcPr marL="85398" marR="85398" marT="42699" marB="42699"/>
                </a:tc>
                <a:tc>
                  <a:txBody>
                    <a:bodyPr/>
                    <a:lstStyle/>
                    <a:p>
                      <a:endParaRPr lang="en-US" sz="800" dirty="0"/>
                    </a:p>
                  </a:txBody>
                  <a:tcPr marL="85398" marR="85398" marT="42699" marB="42699"/>
                </a:tc>
                <a:tc>
                  <a:txBody>
                    <a:bodyPr/>
                    <a:lstStyle/>
                    <a:p>
                      <a:r>
                        <a:rPr lang="en-GB" sz="1100" dirty="0"/>
                        <a:t>Lower</a:t>
                      </a:r>
                      <a:endParaRPr lang="en-US" sz="1100" dirty="0"/>
                    </a:p>
                  </a:txBody>
                  <a:tcPr marL="85398" marR="85398" marT="42699" marB="42699"/>
                </a:tc>
                <a:tc>
                  <a:txBody>
                    <a:bodyPr/>
                    <a:lstStyle/>
                    <a:p>
                      <a:r>
                        <a:rPr lang="en-GB" sz="1100" dirty="0"/>
                        <a:t>Lower Middle</a:t>
                      </a:r>
                      <a:endParaRPr lang="en-US" sz="1100" dirty="0"/>
                    </a:p>
                  </a:txBody>
                  <a:tcPr marL="85398" marR="85398" marT="42699" marB="42699"/>
                </a:tc>
                <a:tc>
                  <a:txBody>
                    <a:bodyPr/>
                    <a:lstStyle/>
                    <a:p>
                      <a:r>
                        <a:rPr lang="en-GB" sz="1100" dirty="0"/>
                        <a:t>Upper Middle</a:t>
                      </a:r>
                      <a:endParaRPr lang="en-US" sz="1100" dirty="0"/>
                    </a:p>
                  </a:txBody>
                  <a:tcPr marL="85398" marR="85398" marT="42699" marB="42699"/>
                </a:tc>
                <a:tc>
                  <a:txBody>
                    <a:bodyPr/>
                    <a:lstStyle/>
                    <a:p>
                      <a:r>
                        <a:rPr lang="en-GB" sz="1100" dirty="0"/>
                        <a:t>Upper</a:t>
                      </a:r>
                      <a:endParaRPr lang="en-US" sz="1100" dirty="0"/>
                    </a:p>
                  </a:txBody>
                  <a:tcPr marL="85398" marR="85398" marT="42699" marB="42699"/>
                </a:tc>
                <a:tc>
                  <a:txBody>
                    <a:bodyPr/>
                    <a:lstStyle/>
                    <a:p>
                      <a:r>
                        <a:rPr lang="en-GB" sz="1100" dirty="0"/>
                        <a:t>Total</a:t>
                      </a:r>
                      <a:endParaRPr lang="en-US" sz="1100" dirty="0"/>
                    </a:p>
                  </a:txBody>
                  <a:tcPr marL="85398" marR="85398" marT="42699" marB="42699"/>
                </a:tc>
                <a:extLst>
                  <a:ext uri="{0D108BD9-81ED-4DB2-BD59-A6C34878D82A}">
                    <a16:rowId xmlns:a16="http://schemas.microsoft.com/office/drawing/2014/main" val="632926561"/>
                  </a:ext>
                </a:extLst>
              </a:tr>
              <a:tr h="346336">
                <a:tc>
                  <a:txBody>
                    <a:bodyPr/>
                    <a:lstStyle/>
                    <a:p>
                      <a:endParaRPr lang="en-US" sz="1100" dirty="0"/>
                    </a:p>
                  </a:txBody>
                  <a:tcPr marL="85398" marR="85398" marT="42699" marB="42699"/>
                </a:tc>
                <a:tc>
                  <a:txBody>
                    <a:bodyPr/>
                    <a:lstStyle/>
                    <a:p>
                      <a:r>
                        <a:rPr lang="en-GB" sz="1100" dirty="0"/>
                        <a:t>Women</a:t>
                      </a:r>
                      <a:endParaRPr lang="en-US" sz="1100" dirty="0"/>
                    </a:p>
                  </a:txBody>
                  <a:tcPr marL="85398" marR="85398" marT="42699" marB="42699"/>
                </a:tc>
                <a:tc>
                  <a:txBody>
                    <a:bodyPr/>
                    <a:lstStyle/>
                    <a:p>
                      <a:pPr algn="ctr"/>
                      <a:r>
                        <a:rPr lang="en-GB" sz="1100" dirty="0"/>
                        <a:t>66.7%</a:t>
                      </a:r>
                      <a:endParaRPr lang="en-US" sz="1100" dirty="0"/>
                    </a:p>
                  </a:txBody>
                  <a:tcPr marL="85398" marR="85398" marT="42699" marB="42699"/>
                </a:tc>
                <a:tc>
                  <a:txBody>
                    <a:bodyPr/>
                    <a:lstStyle/>
                    <a:p>
                      <a:pPr algn="ctr"/>
                      <a:r>
                        <a:rPr lang="en-GB" sz="1100" dirty="0"/>
                        <a:t>37.5%</a:t>
                      </a:r>
                      <a:endParaRPr lang="en-US" sz="1100" dirty="0"/>
                    </a:p>
                  </a:txBody>
                  <a:tcPr marL="85398" marR="85398" marT="42699" marB="42699"/>
                </a:tc>
                <a:tc>
                  <a:txBody>
                    <a:bodyPr/>
                    <a:lstStyle/>
                    <a:p>
                      <a:pPr algn="ctr"/>
                      <a:r>
                        <a:rPr lang="en-GB" sz="1100" dirty="0"/>
                        <a:t>21.1%</a:t>
                      </a:r>
                      <a:endParaRPr lang="en-US" sz="1100" dirty="0"/>
                    </a:p>
                  </a:txBody>
                  <a:tcPr marL="85398" marR="85398" marT="42699" marB="42699"/>
                </a:tc>
                <a:tc>
                  <a:txBody>
                    <a:bodyPr/>
                    <a:lstStyle/>
                    <a:p>
                      <a:pPr algn="ctr"/>
                      <a:r>
                        <a:rPr lang="en-GB" sz="1100" dirty="0"/>
                        <a:t>37.8%</a:t>
                      </a:r>
                      <a:endParaRPr lang="en-US" sz="1100" dirty="0"/>
                    </a:p>
                  </a:txBody>
                  <a:tcPr marL="85398" marR="85398" marT="42699" marB="42699"/>
                </a:tc>
                <a:tc>
                  <a:txBody>
                    <a:bodyPr/>
                    <a:lstStyle/>
                    <a:p>
                      <a:pPr algn="ctr"/>
                      <a:r>
                        <a:rPr lang="en-GB" sz="1100" dirty="0"/>
                        <a:t>37%</a:t>
                      </a:r>
                      <a:endParaRPr lang="en-US" sz="1100" dirty="0"/>
                    </a:p>
                  </a:txBody>
                  <a:tcPr marL="85398" marR="85398" marT="42699" marB="42699"/>
                </a:tc>
                <a:extLst>
                  <a:ext uri="{0D108BD9-81ED-4DB2-BD59-A6C34878D82A}">
                    <a16:rowId xmlns:a16="http://schemas.microsoft.com/office/drawing/2014/main" val="3057709226"/>
                  </a:ext>
                </a:extLst>
              </a:tr>
              <a:tr h="346336">
                <a:tc>
                  <a:txBody>
                    <a:bodyPr/>
                    <a:lstStyle/>
                    <a:p>
                      <a:endParaRPr lang="en-US" sz="1100" dirty="0"/>
                    </a:p>
                  </a:txBody>
                  <a:tcPr marL="85398" marR="85398" marT="42699" marB="42699"/>
                </a:tc>
                <a:tc>
                  <a:txBody>
                    <a:bodyPr/>
                    <a:lstStyle/>
                    <a:p>
                      <a:r>
                        <a:rPr lang="en-GB" sz="1100" dirty="0"/>
                        <a:t>Men</a:t>
                      </a:r>
                      <a:endParaRPr lang="en-US" sz="1100" dirty="0"/>
                    </a:p>
                  </a:txBody>
                  <a:tcPr marL="85398" marR="85398" marT="42699" marB="42699"/>
                </a:tc>
                <a:tc>
                  <a:txBody>
                    <a:bodyPr/>
                    <a:lstStyle/>
                    <a:p>
                      <a:pPr algn="ctr"/>
                      <a:r>
                        <a:rPr lang="en-GB" sz="1100" dirty="0"/>
                        <a:t>33.3%</a:t>
                      </a:r>
                      <a:endParaRPr lang="en-US" sz="1100" dirty="0"/>
                    </a:p>
                  </a:txBody>
                  <a:tcPr marL="85398" marR="85398" marT="42699" marB="42699"/>
                </a:tc>
                <a:tc>
                  <a:txBody>
                    <a:bodyPr/>
                    <a:lstStyle/>
                    <a:p>
                      <a:pPr algn="ctr"/>
                      <a:r>
                        <a:rPr lang="en-GB" sz="1100" dirty="0"/>
                        <a:t>62.5%</a:t>
                      </a:r>
                      <a:endParaRPr lang="en-US" sz="1100" dirty="0"/>
                    </a:p>
                  </a:txBody>
                  <a:tcPr marL="85398" marR="85398" marT="42699" marB="42699"/>
                </a:tc>
                <a:tc>
                  <a:txBody>
                    <a:bodyPr/>
                    <a:lstStyle/>
                    <a:p>
                      <a:pPr algn="ctr"/>
                      <a:r>
                        <a:rPr lang="en-GB" sz="1100" dirty="0"/>
                        <a:t>78.9%</a:t>
                      </a:r>
                      <a:endParaRPr lang="en-US" sz="1100" dirty="0"/>
                    </a:p>
                  </a:txBody>
                  <a:tcPr marL="85398" marR="85398" marT="42699" marB="42699"/>
                </a:tc>
                <a:tc>
                  <a:txBody>
                    <a:bodyPr/>
                    <a:lstStyle/>
                    <a:p>
                      <a:pPr algn="ctr"/>
                      <a:r>
                        <a:rPr lang="en-GB" sz="1100" dirty="0"/>
                        <a:t>62.2%</a:t>
                      </a:r>
                      <a:endParaRPr lang="en-US" sz="1100" dirty="0"/>
                    </a:p>
                  </a:txBody>
                  <a:tcPr marL="85398" marR="85398" marT="42699" marB="42699"/>
                </a:tc>
                <a:tc>
                  <a:txBody>
                    <a:bodyPr/>
                    <a:lstStyle/>
                    <a:p>
                      <a:pPr algn="ctr"/>
                      <a:r>
                        <a:rPr lang="en-GB" sz="1100" dirty="0"/>
                        <a:t>63%</a:t>
                      </a:r>
                      <a:endParaRPr lang="en-US" sz="1100" dirty="0"/>
                    </a:p>
                  </a:txBody>
                  <a:tcPr marL="85398" marR="85398" marT="42699" marB="42699"/>
                </a:tc>
                <a:extLst>
                  <a:ext uri="{0D108BD9-81ED-4DB2-BD59-A6C34878D82A}">
                    <a16:rowId xmlns:a16="http://schemas.microsoft.com/office/drawing/2014/main" val="4208221162"/>
                  </a:ext>
                </a:extLst>
              </a:tr>
            </a:tbl>
          </a:graphicData>
        </a:graphic>
      </p:graphicFrame>
      <p:sp>
        <p:nvSpPr>
          <p:cNvPr id="7" name="TextBox 6">
            <a:extLst>
              <a:ext uri="{FF2B5EF4-FFF2-40B4-BE49-F238E27FC236}">
                <a16:creationId xmlns:a16="http://schemas.microsoft.com/office/drawing/2014/main" id="{6507493A-0206-EC90-4E2E-C0E0665E5998}"/>
              </a:ext>
            </a:extLst>
          </p:cNvPr>
          <p:cNvSpPr txBox="1"/>
          <p:nvPr/>
        </p:nvSpPr>
        <p:spPr>
          <a:xfrm>
            <a:off x="9116050" y="2090172"/>
            <a:ext cx="2127737" cy="3785652"/>
          </a:xfrm>
          <a:prstGeom prst="rect">
            <a:avLst/>
          </a:prstGeom>
          <a:noFill/>
        </p:spPr>
        <p:txBody>
          <a:bodyPr wrap="square" rtlCol="0">
            <a:spAutoFit/>
          </a:bodyPr>
          <a:lstStyle/>
          <a:p>
            <a:r>
              <a:rPr lang="en-GB" sz="1200" dirty="0"/>
              <a:t>Each quartile represents a quarter of the headcounts in each entity from the lowest hourly paid employee to the highest hourly paid employee. </a:t>
            </a:r>
          </a:p>
          <a:p>
            <a:endParaRPr lang="en-GB" sz="1200" dirty="0"/>
          </a:p>
          <a:p>
            <a:r>
              <a:rPr lang="en-GB" sz="1200" dirty="0"/>
              <a:t>It is evident from the information that there are disparities in the upper quartile but overall, we are moving towards better gender balance in each entity. </a:t>
            </a:r>
          </a:p>
          <a:p>
            <a:endParaRPr lang="en-GB" sz="1200" dirty="0"/>
          </a:p>
          <a:p>
            <a:r>
              <a:rPr lang="en-GB" sz="1200" dirty="0"/>
              <a:t>Our long-term goal is to attain a presence of 35% of female representation in senior roles within each entity. </a:t>
            </a:r>
            <a:endParaRPr lang="en-US" sz="1200" dirty="0"/>
          </a:p>
        </p:txBody>
      </p:sp>
    </p:spTree>
    <p:extLst>
      <p:ext uri="{BB962C8B-B14F-4D97-AF65-F5344CB8AC3E}">
        <p14:creationId xmlns:p14="http://schemas.microsoft.com/office/powerpoint/2010/main" val="357220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B7F0C100-14DC-ABE8-5182-51ED1B9A20C2}"/>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sz="4100" kern="1200">
                <a:solidFill>
                  <a:srgbClr val="FFFFFF"/>
                </a:solidFill>
                <a:latin typeface="+mj-lt"/>
                <a:ea typeface="+mj-ea"/>
                <a:cs typeface="+mj-cs"/>
              </a:rPr>
              <a:t>Supporting Change</a:t>
            </a:r>
          </a:p>
        </p:txBody>
      </p:sp>
      <p:sp>
        <p:nvSpPr>
          <p:cNvPr id="48" name="Arc 47">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0B7AE338-A565-8204-49F5-73B90A6C9EE4}"/>
              </a:ext>
            </a:extLst>
          </p:cNvPr>
          <p:cNvSpPr txBox="1"/>
          <p:nvPr/>
        </p:nvSpPr>
        <p:spPr>
          <a:xfrm>
            <a:off x="4447308" y="1316522"/>
            <a:ext cx="6906491" cy="4393114"/>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200" b="1" dirty="0"/>
              <a:t>Creating Opportunities </a:t>
            </a:r>
            <a:r>
              <a:rPr lang="en-US" sz="1200" dirty="0"/>
              <a:t>– recruitment practices are constantly being reviewed to ensure that we have gender balance in our shortlisting and interview panel. We also provide training to avoid unconscious bias during the recruitment process. We are reviewing how we advertise so that we can attract a wider audience. </a:t>
            </a:r>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b="1" dirty="0"/>
              <a:t>Promoting Change </a:t>
            </a:r>
            <a:r>
              <a:rPr lang="en-US" sz="1200" dirty="0"/>
              <a:t>– We have had great success in our Women's accelerator programme which is in its 4</a:t>
            </a:r>
            <a:r>
              <a:rPr lang="en-US" sz="1200" baseline="30000" dirty="0"/>
              <a:t>th</a:t>
            </a:r>
            <a:r>
              <a:rPr lang="en-US" sz="1200" dirty="0"/>
              <a:t> year since launch. This focuses on moving the dial for women in the business and provides a new network for our colleagues to reach out to. We are also proud to be part of the Ireland Women in Finance Charter which was founded in 2021. We are working closely with our female leaders in recognising their experience and sharing their expertise through mentorships. Apex have a well developed/ advanced Mentorship programme that is actively sought out by employees and those who wish to be mentors. We also have previous attendees of the course present back on how they have developed further since attending the programme. </a:t>
            </a:r>
          </a:p>
          <a:p>
            <a:pPr indent="-228600">
              <a:lnSpc>
                <a:spcPct val="90000"/>
              </a:lnSpc>
              <a:spcAft>
                <a:spcPts val="600"/>
              </a:spcAft>
              <a:buFont typeface="Arial" panose="020B0604020202020204" pitchFamily="34" charset="0"/>
              <a:buChar char="•"/>
            </a:pPr>
            <a:endParaRPr lang="en-US" sz="1200" b="1" dirty="0"/>
          </a:p>
          <a:p>
            <a:pPr indent="-228600">
              <a:lnSpc>
                <a:spcPct val="90000"/>
              </a:lnSpc>
              <a:spcAft>
                <a:spcPts val="600"/>
              </a:spcAft>
              <a:buFont typeface="Arial" panose="020B0604020202020204" pitchFamily="34" charset="0"/>
              <a:buChar char="•"/>
            </a:pPr>
            <a:r>
              <a:rPr lang="en-US" sz="1200" b="1" dirty="0"/>
              <a:t>Training </a:t>
            </a:r>
            <a:r>
              <a:rPr lang="en-US" sz="1200" dirty="0"/>
              <a:t>– We ensure that all managers complete training to support their roles as inclusive leaders. Our learning platform, Summit provides access to a suite of Diversity &amp; Inclusion based learning from Unconscious Bias training to Menopause Awareness. This gives our leaders the right tools to support our female colleagues.</a:t>
            </a:r>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endParaRPr lang="en-US" sz="1200" dirty="0"/>
          </a:p>
          <a:p>
            <a:pPr>
              <a:lnSpc>
                <a:spcPct val="90000"/>
              </a:lnSpc>
              <a:spcAft>
                <a:spcPts val="600"/>
              </a:spcAft>
            </a:pPr>
            <a:endParaRPr lang="en-US" sz="1200" dirty="0"/>
          </a:p>
        </p:txBody>
      </p:sp>
      <p:sp>
        <p:nvSpPr>
          <p:cNvPr id="2" name="Slide Number Placeholder 1">
            <a:extLst>
              <a:ext uri="{FF2B5EF4-FFF2-40B4-BE49-F238E27FC236}">
                <a16:creationId xmlns:a16="http://schemas.microsoft.com/office/drawing/2014/main" id="{F629F78A-95D7-54F0-AE12-9CC29A4E5B85}"/>
              </a:ext>
            </a:extLst>
          </p:cNvPr>
          <p:cNvSpPr>
            <a:spLocks noGrp="1"/>
          </p:cNvSpPr>
          <p:nvPr>
            <p:ph type="sldNum" sz="quarter" idx="12"/>
          </p:nvPr>
        </p:nvSpPr>
        <p:spPr>
          <a:xfrm>
            <a:off x="9541564" y="6356350"/>
            <a:ext cx="1812235" cy="365125"/>
          </a:xfrm>
        </p:spPr>
        <p:txBody>
          <a:bodyPr vert="horz" lIns="91440" tIns="45720" rIns="91440" bIns="45720" rtlCol="0" anchor="ctr">
            <a:normAutofit/>
          </a:bodyPr>
          <a:lstStyle/>
          <a:p>
            <a:pPr>
              <a:spcAft>
                <a:spcPts val="600"/>
              </a:spcAft>
            </a:pPr>
            <a:fld id="{9C7AF368-EED1-4178-BC3A-8C3690AAB4F2}" type="slidenum">
              <a:rPr lang="en-US" sz="1200" smtClean="0">
                <a:solidFill>
                  <a:schemeClr val="tx1">
                    <a:tint val="75000"/>
                  </a:schemeClr>
                </a:solidFill>
              </a:rPr>
              <a:pPr>
                <a:spcAft>
                  <a:spcPts val="600"/>
                </a:spcAft>
              </a:pPr>
              <a:t>7</a:t>
            </a:fld>
            <a:endParaRPr lang="en-US" sz="1200">
              <a:solidFill>
                <a:schemeClr val="tx1">
                  <a:tint val="75000"/>
                </a:schemeClr>
              </a:solidFill>
            </a:endParaRPr>
          </a:p>
        </p:txBody>
      </p:sp>
    </p:spTree>
    <p:extLst>
      <p:ext uri="{BB962C8B-B14F-4D97-AF65-F5344CB8AC3E}">
        <p14:creationId xmlns:p14="http://schemas.microsoft.com/office/powerpoint/2010/main" val="4043734018"/>
      </p:ext>
    </p:extLst>
  </p:cSld>
  <p:clrMapOvr>
    <a:masterClrMapping/>
  </p:clrMapOvr>
</p:sld>
</file>

<file path=ppt/theme/theme1.xml><?xml version="1.0" encoding="utf-8"?>
<a:theme xmlns:a="http://schemas.openxmlformats.org/drawingml/2006/main" name="Apex">
  <a:themeElements>
    <a:clrScheme name="Apex Group">
      <a:dk1>
        <a:srgbClr val="1E1E1E"/>
      </a:dk1>
      <a:lt1>
        <a:srgbClr val="FFFFFF"/>
      </a:lt1>
      <a:dk2>
        <a:srgbClr val="E87722"/>
      </a:dk2>
      <a:lt2>
        <a:srgbClr val="FFFFFF"/>
      </a:lt2>
      <a:accent1>
        <a:srgbClr val="575756"/>
      </a:accent1>
      <a:accent2>
        <a:srgbClr val="E87722"/>
      </a:accent2>
      <a:accent3>
        <a:srgbClr val="2C3C7E"/>
      </a:accent3>
      <a:accent4>
        <a:srgbClr val="00A9EB"/>
      </a:accent4>
      <a:accent5>
        <a:srgbClr val="A1DA8E"/>
      </a:accent5>
      <a:accent6>
        <a:srgbClr val="6FA491"/>
      </a:accent6>
      <a:hlink>
        <a:srgbClr val="575756"/>
      </a:hlink>
      <a:folHlink>
        <a:srgbClr val="575756"/>
      </a:folHlink>
    </a:clrScheme>
    <a:fontScheme name="Open Sans">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Apex">
  <a:themeElements>
    <a:clrScheme name="Apex Group">
      <a:dk1>
        <a:srgbClr val="1E1E1E"/>
      </a:dk1>
      <a:lt1>
        <a:srgbClr val="FFFFFF"/>
      </a:lt1>
      <a:dk2>
        <a:srgbClr val="E87722"/>
      </a:dk2>
      <a:lt2>
        <a:srgbClr val="FFFFFF"/>
      </a:lt2>
      <a:accent1>
        <a:srgbClr val="575756"/>
      </a:accent1>
      <a:accent2>
        <a:srgbClr val="E87722"/>
      </a:accent2>
      <a:accent3>
        <a:srgbClr val="2C3C7E"/>
      </a:accent3>
      <a:accent4>
        <a:srgbClr val="00A9EB"/>
      </a:accent4>
      <a:accent5>
        <a:srgbClr val="A1DA8E"/>
      </a:accent5>
      <a:accent6>
        <a:srgbClr val="6FA491"/>
      </a:accent6>
      <a:hlink>
        <a:srgbClr val="575756"/>
      </a:hlink>
      <a:folHlink>
        <a:srgbClr val="575756"/>
      </a:folHlink>
    </a:clrScheme>
    <a:fontScheme name="Open Sans">
      <a:majorFont>
        <a:latin typeface="Open Sans"/>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VariableList UniqueId="b82b659d-cb31-411d-8300-b067e0a7a927" Name="Computed" ContentType="XML" MajorVersion="0" MinorVersion="1" isLocalCopy="False" IsBaseObject="False" DataSourceId="908d1a85-2e06-424a-9103-25b5202441d8" DataSourceMajorVersion="0" DataSourceMinorVersion="1"/>
</file>

<file path=customXml/item10.xml><?xml version="1.0" encoding="utf-8"?>
<VariableListDefinition name="AD_HOC" displayName="AD_HOC" id="c9926aa9-7b71-4f81-97f2-f121c178b114" isdomainofvalue="False" dataSourceId="9a0c694d-ab16-4a49-8f09-6bbed693b488"/>
</file>

<file path=customXml/item11.xml><?xml version="1.0" encoding="utf-8"?>
<VariableList UniqueId="bbc3676c-a7c4-445e-8ed5-ab711a990e89" Name="System" ContentType="XML" MajorVersion="0" MinorVersion="1" isLocalCopy="False" IsBaseObject="False" DataSourceId="c0ad7950-4ee1-4f9f-9b37-948a81462dc2" DataSourceMajorVersion="0" DataSourceMinorVersion="1"/>
</file>

<file path=customXml/item2.xml><?xml version="1.0" encoding="utf-8"?>
<VariableList UniqueId="c9926aa9-7b71-4f81-97f2-f121c178b114" Name="AD_HOC" ContentType="XML" MajorVersion="0" MinorVersion="1" isLocalCopy="False" IsBaseObject="False" DataSourceId="9a0c694d-ab16-4a49-8f09-6bbed693b488" DataSourceMajorVersion="0" DataSourceMinorVersion="1"/>
</file>

<file path=customXml/item3.xml><?xml version="1.0" encoding="utf-8"?>
<p:properties xmlns:p="http://schemas.microsoft.com/office/2006/metadata/properties" xmlns:xsi="http://www.w3.org/2001/XMLSchema-instance" xmlns:pc="http://schemas.microsoft.com/office/infopath/2007/PartnerControls">
  <documentManagement>
    <TaxCatchAll xmlns="423fc311-561c-467e-a7dc-16d82ec2c34a" xsi:nil="true"/>
    <lcf76f155ced4ddcb4097134ff3c332f xmlns="f000ff80-70d6-442a-ab8e-dfd4068b75ce">
      <Terms xmlns="http://schemas.microsoft.com/office/infopath/2007/PartnerControls"/>
    </lcf76f155ced4ddcb4097134ff3c332f>
  </documentManagement>
</p:properties>
</file>

<file path=customXml/item4.xml><?xml version="1.0" encoding="utf-8"?>
<VariableListDefinition name="System" displayName="System" id="bbc3676c-a7c4-445e-8ed5-ab711a990e89" isdomainofvalue="False" dataSourceId="c0ad7950-4ee1-4f9f-9b37-948a81462dc2"/>
</file>

<file path=customXml/item5.xml><?xml version="1.0" encoding="utf-8"?>
<VariableListDefinition name="Computed" displayName="Computed" id="b82b659d-cb31-411d-8300-b067e0a7a927" isdomainofvalue="False" dataSourceId="908d1a85-2e06-424a-9103-25b5202441d8"/>
</file>

<file path=customXml/item6.xml><?xml version="1.0" encoding="utf-8"?>
<?mso-contentType ?>
<SharedContentType xmlns="Microsoft.SharePoint.Taxonomy.ContentTypeSync" SourceId="c6ea6d24-4e56-4578-bec2-493a0cd976ad" ContentTypeId="0x0101" PreviousValue="false"/>
</file>

<file path=customXml/item7.xml><?xml version="1.0" encoding="utf-8"?>
<ct:contentTypeSchema xmlns:ct="http://schemas.microsoft.com/office/2006/metadata/contentType" xmlns:ma="http://schemas.microsoft.com/office/2006/metadata/properties/metaAttributes" ct:_="" ma:_="" ma:contentTypeName="Document" ma:contentTypeID="0x010100FECBAA2F36A4E64EA1A789BC53386AD2" ma:contentTypeVersion="17" ma:contentTypeDescription="Create a new document." ma:contentTypeScope="" ma:versionID="b8a8be9e0871bc57572d646b669c2fe5">
  <xsd:schema xmlns:xsd="http://www.w3.org/2001/XMLSchema" xmlns:xs="http://www.w3.org/2001/XMLSchema" xmlns:p="http://schemas.microsoft.com/office/2006/metadata/properties" xmlns:ns2="f000ff80-70d6-442a-ab8e-dfd4068b75ce" xmlns:ns3="423fc311-561c-467e-a7dc-16d82ec2c34a" targetNamespace="http://schemas.microsoft.com/office/2006/metadata/properties" ma:root="true" ma:fieldsID="527d0fb8a0875212ae0847de8f8dc1ce" ns2:_="" ns3:_="">
    <xsd:import namespace="f000ff80-70d6-442a-ab8e-dfd4068b75ce"/>
    <xsd:import namespace="423fc311-561c-467e-a7dc-16d82ec2c34a"/>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00ff80-70d6-442a-ab8e-dfd4068b75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6ea6d24-4e56-4578-bec2-493a0cd976ad"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23fc311-561c-467e-a7dc-16d82ec2c34a"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0286f35-bc4b-4293-9602-073b7adbd7d4}" ma:internalName="TaxCatchAll" ma:showField="CatchAllData" ma:web="423fc311-561c-467e-a7dc-16d82ec2c34a">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AllExternalAdhocVariableMappings/>
</file>

<file path=customXml/item9.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77D951-0E29-42EA-B4FD-16A3B9CE40E1}">
  <ds:schemaRefs/>
</ds:datastoreItem>
</file>

<file path=customXml/itemProps10.xml><?xml version="1.0" encoding="utf-8"?>
<ds:datastoreItem xmlns:ds="http://schemas.openxmlformats.org/officeDocument/2006/customXml" ds:itemID="{2DBEA0FE-FED5-456C-AE9D-97374D3C7491}">
  <ds:schemaRefs/>
</ds:datastoreItem>
</file>

<file path=customXml/itemProps11.xml><?xml version="1.0" encoding="utf-8"?>
<ds:datastoreItem xmlns:ds="http://schemas.openxmlformats.org/officeDocument/2006/customXml" ds:itemID="{61376708-2262-46EE-9922-343C55499E4E}">
  <ds:schemaRefs/>
</ds:datastoreItem>
</file>

<file path=customXml/itemProps2.xml><?xml version="1.0" encoding="utf-8"?>
<ds:datastoreItem xmlns:ds="http://schemas.openxmlformats.org/officeDocument/2006/customXml" ds:itemID="{8D348CD3-5BE8-499F-96BF-F63C043741A8}">
  <ds:schemaRefs/>
</ds:datastoreItem>
</file>

<file path=customXml/itemProps3.xml><?xml version="1.0" encoding="utf-8"?>
<ds:datastoreItem xmlns:ds="http://schemas.openxmlformats.org/officeDocument/2006/customXml" ds:itemID="{FD0DFA4E-1EB9-4525-A1E4-B769FAA3668A}">
  <ds:schemaRefs>
    <ds:schemaRef ds:uri="423fc311-561c-467e-a7dc-16d82ec2c34a"/>
    <ds:schemaRef ds:uri="f000ff80-70d6-442a-ab8e-dfd4068b75c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1F8C7B10-D78A-4B02-A0F8-FE08AC53812A}">
  <ds:schemaRefs/>
</ds:datastoreItem>
</file>

<file path=customXml/itemProps5.xml><?xml version="1.0" encoding="utf-8"?>
<ds:datastoreItem xmlns:ds="http://schemas.openxmlformats.org/officeDocument/2006/customXml" ds:itemID="{35FB9E2E-804F-4C94-810F-852BC54D6C03}">
  <ds:schemaRefs/>
</ds:datastoreItem>
</file>

<file path=customXml/itemProps6.xml><?xml version="1.0" encoding="utf-8"?>
<ds:datastoreItem xmlns:ds="http://schemas.openxmlformats.org/officeDocument/2006/customXml" ds:itemID="{CCCFB344-DDA4-49E0-958C-65D2DD95592C}">
  <ds:schemaRefs>
    <ds:schemaRef ds:uri="Microsoft.SharePoint.Taxonomy.ContentTypeSync"/>
  </ds:schemaRefs>
</ds:datastoreItem>
</file>

<file path=customXml/itemProps7.xml><?xml version="1.0" encoding="utf-8"?>
<ds:datastoreItem xmlns:ds="http://schemas.openxmlformats.org/officeDocument/2006/customXml" ds:itemID="{320072BF-5098-452E-BB83-B43690531C55}">
  <ds:schemaRefs>
    <ds:schemaRef ds:uri="423fc311-561c-467e-a7dc-16d82ec2c34a"/>
    <ds:schemaRef ds:uri="f000ff80-70d6-442a-ab8e-dfd4068b75c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8.xml><?xml version="1.0" encoding="utf-8"?>
<ds:datastoreItem xmlns:ds="http://schemas.openxmlformats.org/officeDocument/2006/customXml" ds:itemID="{B38DABA0-C52A-4021-85A5-82A49B47AF52}">
  <ds:schemaRefs/>
</ds:datastoreItem>
</file>

<file path=customXml/itemProps9.xml><?xml version="1.0" encoding="utf-8"?>
<ds:datastoreItem xmlns:ds="http://schemas.openxmlformats.org/officeDocument/2006/customXml" ds:itemID="{69D42EDD-6DD8-4281-996A-1987AB5734C9}">
  <ds:schemaRefs>
    <ds:schemaRef ds:uri="http://schemas.microsoft.com/sharepoint/v3/contenttype/forms"/>
  </ds:schemaRefs>
</ds:datastoreItem>
</file>

<file path=docMetadata/LabelInfo.xml><?xml version="1.0" encoding="utf-8"?>
<clbl:labelList xmlns:clbl="http://schemas.microsoft.com/office/2020/mipLabelMetadata">
  <clbl:label id="{5442ad35-e3c2-4ad7-ad38-e30286b48083}" enabled="0" method="" siteId="{5442ad35-e3c2-4ad7-ad38-e30286b48083}" removed="1"/>
</clbl:labelList>
</file>

<file path=docProps/app.xml><?xml version="1.0" encoding="utf-8"?>
<Properties xmlns="http://schemas.openxmlformats.org/officeDocument/2006/extended-properties" xmlns:vt="http://schemas.openxmlformats.org/officeDocument/2006/docPropsVTypes">
  <TotalTime>26838</TotalTime>
  <Words>1153</Words>
  <Application>Microsoft Office PowerPoint</Application>
  <PresentationFormat>Widescreen</PresentationFormat>
  <Paragraphs>189</Paragraphs>
  <Slides>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Aptos Narrow</vt:lpstr>
      <vt:lpstr>Arial</vt:lpstr>
      <vt:lpstr>Calibri</vt:lpstr>
      <vt:lpstr>Open Sans</vt:lpstr>
      <vt:lpstr>Open Sans Semibold</vt:lpstr>
      <vt:lpstr>Apex</vt:lpstr>
      <vt:lpstr>5_Apex</vt:lpstr>
      <vt:lpstr>PowerPoint Presentation</vt:lpstr>
      <vt:lpstr>Ireland Gender Pay Gap  </vt:lpstr>
      <vt:lpstr>Interpreting the Data   </vt:lpstr>
      <vt:lpstr>PowerPoint Presentation</vt:lpstr>
      <vt:lpstr>PowerPoint Presentation</vt:lpstr>
      <vt:lpstr>PowerPoint Presentation</vt:lpstr>
      <vt:lpstr>Supporting Change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Carla Leclezio</dc:creator>
  <cp:lastModifiedBy>James Margetson</cp:lastModifiedBy>
  <cp:revision>76</cp:revision>
  <dcterms:created xsi:type="dcterms:W3CDTF">2022-05-27T11:12:18Z</dcterms:created>
  <dcterms:modified xsi:type="dcterms:W3CDTF">2025-12-01T13:26:14Z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0x010100FECBAA2F36A4E64EA1A789BC53386AD2</vt:lpwstr>
  </property>
  <property fmtid="{D5CDD505-2E9C-101B-9397-08002B2CF9AE}" pid="3" name="MediaServiceImageTags">
    <vt:lpwstr/>
  </property>
</Properties>
</file>